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charts/style1.xml" ContentType="application/vnd.ms-office.chartstyle+xml"/>
  <Override PartName="/ppt/charts/colors1.xml" ContentType="application/vnd.ms-office.chartcolorstyl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733" r:id="rId1"/>
  </p:sldMasterIdLst>
  <p:notesMasterIdLst>
    <p:notesMasterId r:id="rId9"/>
  </p:notesMasterIdLst>
  <p:handoutMasterIdLst>
    <p:handoutMasterId r:id="rId10"/>
  </p:handoutMasterIdLst>
  <p:sldIdLst>
    <p:sldId id="1015" r:id="rId2"/>
    <p:sldId id="1028" r:id="rId3"/>
    <p:sldId id="1026" r:id="rId4"/>
    <p:sldId id="1049" r:id="rId5"/>
    <p:sldId id="1051" r:id="rId6"/>
    <p:sldId id="1050" r:id="rId7"/>
    <p:sldId id="1055" r:id="rId8"/>
  </p:sldIdLst>
  <p:sldSz cx="9144000" cy="6858000" type="screen4x3"/>
  <p:notesSz cx="7099300" cy="10234613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225">
          <p15:clr>
            <a:srgbClr val="A4A3A4"/>
          </p15:clr>
        </p15:guide>
        <p15:guide id="2" pos="2237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FFFFCC"/>
    <a:srgbClr val="E51E09"/>
    <a:srgbClr val="292929"/>
    <a:srgbClr val="4D4D4D"/>
    <a:srgbClr val="003300"/>
    <a:srgbClr val="015F46"/>
    <a:srgbClr val="FFFF00"/>
    <a:srgbClr val="FF782D"/>
    <a:srgbClr val="F78D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B4B98B0-60AC-42C2-AFA5-B58CD77FA1E5}" styleName="밝은 스타일 1 - 강조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보통 스타일 1 - 강조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721" autoAdjust="0"/>
    <p:restoredTop sz="96629" autoAdjust="0"/>
  </p:normalViewPr>
  <p:slideViewPr>
    <p:cSldViewPr>
      <p:cViewPr varScale="1">
        <p:scale>
          <a:sx n="73" d="100"/>
          <a:sy n="73" d="100"/>
        </p:scale>
        <p:origin x="-1494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2" d="100"/>
          <a:sy n="82" d="100"/>
        </p:scale>
        <p:origin x="-3876" y="-84"/>
      </p:cViewPr>
      <p:guideLst>
        <p:guide orient="horz" pos="3225"/>
        <p:guide pos="223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microsoft.com/office/2011/relationships/chartStyle" Target="style1.xml"/><Relationship Id="rId2" Type="http://schemas.microsoft.com/office/2011/relationships/chartColorStyle" Target="colors1.xml"/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8295371050698017E-2"/>
          <c:y val="0.11422540700916055"/>
          <c:w val="0.42974283614988984"/>
          <c:h val="0.68846880227139351"/>
        </c:manualLayout>
      </c:layout>
      <c:lineChart>
        <c:grouping val="standard"/>
        <c:varyColors val="0"/>
        <c:ser>
          <c:idx val="0"/>
          <c:order val="0"/>
          <c:tx>
            <c:v>SMEs</c:v>
          </c:tx>
          <c:spPr>
            <a:ln w="22225" cap="rnd" cmpd="sng" algn="ctr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strRef>
              <c:f>Sheet1!$A$2:$A$7</c:f>
              <c:strCache>
                <c:ptCount val="6"/>
                <c:pt idx="0">
                  <c:v>1960's</c:v>
                </c:pt>
                <c:pt idx="1">
                  <c:v>1970's</c:v>
                </c:pt>
                <c:pt idx="2">
                  <c:v>1980's</c:v>
                </c:pt>
                <c:pt idx="3">
                  <c:v>1990's</c:v>
                </c:pt>
                <c:pt idx="4">
                  <c:v>2000's</c:v>
                </c:pt>
                <c:pt idx="5">
                  <c:v>2010's</c:v>
                </c:pt>
              </c:strCache>
            </c:strRef>
          </c:cat>
          <c:val>
            <c:numRef>
              <c:f>Sheet1!$E$2:$E$7</c:f>
              <c:numCache>
                <c:formatCode>General</c:formatCode>
                <c:ptCount val="6"/>
                <c:pt idx="0">
                  <c:v>25.7</c:v>
                </c:pt>
                <c:pt idx="1">
                  <c:v>35.700000000000003</c:v>
                </c:pt>
                <c:pt idx="2">
                  <c:v>47.7</c:v>
                </c:pt>
                <c:pt idx="3">
                  <c:v>50.5</c:v>
                </c:pt>
                <c:pt idx="4">
                  <c:v>50.8</c:v>
                </c:pt>
                <c:pt idx="5">
                  <c:v>49.6</c:v>
                </c:pt>
              </c:numCache>
            </c:numRef>
          </c:val>
          <c:smooth val="0"/>
        </c:ser>
        <c:ser>
          <c:idx val="1"/>
          <c:order val="1"/>
          <c:tx>
            <c:v>LEs</c:v>
          </c:tx>
          <c:spPr>
            <a:ln w="22225" cap="rnd" cmpd="sng" algn="ctr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cat>
            <c:strRef>
              <c:f>Sheet1!$A$2:$A$7</c:f>
              <c:strCache>
                <c:ptCount val="6"/>
                <c:pt idx="0">
                  <c:v>1960's</c:v>
                </c:pt>
                <c:pt idx="1">
                  <c:v>1970's</c:v>
                </c:pt>
                <c:pt idx="2">
                  <c:v>1980's</c:v>
                </c:pt>
                <c:pt idx="3">
                  <c:v>1990's</c:v>
                </c:pt>
                <c:pt idx="4">
                  <c:v>2000's</c:v>
                </c:pt>
                <c:pt idx="5">
                  <c:v>2010's</c:v>
                </c:pt>
              </c:strCache>
            </c:strRef>
          </c:cat>
          <c:val>
            <c:numRef>
              <c:f>Sheet1!$F$2:$F$7</c:f>
              <c:numCache>
                <c:formatCode>General</c:formatCode>
                <c:ptCount val="6"/>
                <c:pt idx="0">
                  <c:v>74.3</c:v>
                </c:pt>
                <c:pt idx="1">
                  <c:v>64.3</c:v>
                </c:pt>
                <c:pt idx="2">
                  <c:v>52.3</c:v>
                </c:pt>
                <c:pt idx="3">
                  <c:v>49.5</c:v>
                </c:pt>
                <c:pt idx="4">
                  <c:v>49.2</c:v>
                </c:pt>
                <c:pt idx="5">
                  <c:v>50.4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dropLines>
          <c:spPr>
            <a:ln w="9525" cap="flat" cmpd="sng" algn="ctr">
              <a:solidFill>
                <a:schemeClr val="dk1">
                  <a:lumMod val="35000"/>
                  <a:lumOff val="65000"/>
                  <a:alpha val="33000"/>
                </a:schemeClr>
              </a:solidFill>
              <a:round/>
            </a:ln>
            <a:effectLst/>
          </c:spPr>
        </c:dropLines>
        <c:marker val="1"/>
        <c:smooth val="0"/>
        <c:axId val="32124928"/>
        <c:axId val="32126464"/>
      </c:lineChart>
      <c:catAx>
        <c:axId val="321249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dk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32126464"/>
        <c:crosses val="autoZero"/>
        <c:auto val="1"/>
        <c:lblAlgn val="ctr"/>
        <c:lblOffset val="100"/>
        <c:noMultiLvlLbl val="0"/>
      </c:catAx>
      <c:valAx>
        <c:axId val="3212646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spc="2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32124928"/>
        <c:crosses val="autoZero"/>
        <c:crossBetween val="between"/>
      </c:valAx>
      <c:spPr>
        <a:gradFill>
          <a:gsLst>
            <a:gs pos="100000">
              <a:schemeClr val="lt1">
                <a:lumMod val="95000"/>
              </a:schemeClr>
            </a:gs>
            <a:gs pos="0">
              <a:schemeClr val="lt1"/>
            </a:gs>
          </a:gsLst>
          <a:lin ang="5400000" scaled="0"/>
        </a:gradFill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7.5985119788020611E-2"/>
          <c:y val="0.89801130440413479"/>
          <c:w val="0.26904360503798158"/>
          <c:h val="8.407405966006151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ko-KR"/>
        </a:p>
      </c:txPr>
    </c:legend>
    <c:plotVisOnly val="1"/>
    <c:dispBlanksAs val="gap"/>
    <c:showDLblsOverMax val="0"/>
  </c:chart>
  <c:spPr>
    <a:solidFill>
      <a:schemeClr val="lt1"/>
    </a:solidFill>
    <a:ln w="9525" cap="flat" cmpd="sng" algn="ctr">
      <a:solidFill>
        <a:schemeClr val="tx1"/>
      </a:solidFill>
      <a:round/>
    </a:ln>
    <a:effectLst/>
  </c:spPr>
  <c:txPr>
    <a:bodyPr/>
    <a:lstStyle/>
    <a:p>
      <a:pPr>
        <a:defRPr/>
      </a:pPr>
      <a:endParaRPr lang="ko-KR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2468411609445263E-2"/>
          <c:y val="0.17036877697387962"/>
          <c:w val="0.88217890935593335"/>
          <c:h val="0.75490807523055903"/>
        </c:manualLayout>
      </c:layout>
      <c:lineChart>
        <c:grouping val="standard"/>
        <c:varyColors val="0"/>
        <c:ser>
          <c:idx val="0"/>
          <c:order val="0"/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none"/>
          </c:marker>
          <c:cat>
            <c:numRef>
              <c:f>Sheet1!$A$11:$A$23</c:f>
              <c:numCache>
                <c:formatCode>General</c:formatCode>
                <c:ptCount val="13"/>
                <c:pt idx="0">
                  <c:v>2000</c:v>
                </c:pt>
                <c:pt idx="1">
                  <c:v>2001</c:v>
                </c:pt>
                <c:pt idx="2">
                  <c:v>2002</c:v>
                </c:pt>
                <c:pt idx="3">
                  <c:v>2003</c:v>
                </c:pt>
                <c:pt idx="4">
                  <c:v>2004</c:v>
                </c:pt>
                <c:pt idx="5">
                  <c:v>2005</c:v>
                </c:pt>
                <c:pt idx="6">
                  <c:v>2006</c:v>
                </c:pt>
                <c:pt idx="7">
                  <c:v>2007</c:v>
                </c:pt>
                <c:pt idx="8">
                  <c:v>2008</c:v>
                </c:pt>
                <c:pt idx="9">
                  <c:v>2009</c:v>
                </c:pt>
                <c:pt idx="10">
                  <c:v>2010</c:v>
                </c:pt>
                <c:pt idx="11">
                  <c:v>2011</c:v>
                </c:pt>
                <c:pt idx="12">
                  <c:v>2012</c:v>
                </c:pt>
              </c:numCache>
            </c:numRef>
          </c:cat>
          <c:val>
            <c:numRef>
              <c:f>Sheet1!$B$11:$B$23</c:f>
              <c:numCache>
                <c:formatCode>General</c:formatCode>
                <c:ptCount val="13"/>
                <c:pt idx="0">
                  <c:v>80.599999999999994</c:v>
                </c:pt>
                <c:pt idx="1">
                  <c:v>84.4</c:v>
                </c:pt>
                <c:pt idx="2">
                  <c:v>86.5</c:v>
                </c:pt>
                <c:pt idx="3">
                  <c:v>86.8</c:v>
                </c:pt>
                <c:pt idx="4">
                  <c:v>86.4</c:v>
                </c:pt>
                <c:pt idx="5">
                  <c:v>87.8</c:v>
                </c:pt>
                <c:pt idx="6">
                  <c:v>87.3</c:v>
                </c:pt>
                <c:pt idx="7">
                  <c:v>88.4</c:v>
                </c:pt>
                <c:pt idx="8">
                  <c:v>87.7</c:v>
                </c:pt>
                <c:pt idx="9">
                  <c:v>87.7</c:v>
                </c:pt>
                <c:pt idx="10">
                  <c:v>86.8</c:v>
                </c:pt>
                <c:pt idx="11">
                  <c:v>86.9</c:v>
                </c:pt>
                <c:pt idx="12">
                  <c:v>87.7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3457280"/>
        <c:axId val="33458816"/>
      </c:lineChart>
      <c:catAx>
        <c:axId val="3345728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33458816"/>
        <c:crosses val="autoZero"/>
        <c:auto val="1"/>
        <c:lblAlgn val="ctr"/>
        <c:lblOffset val="100"/>
        <c:noMultiLvlLbl val="0"/>
      </c:catAx>
      <c:valAx>
        <c:axId val="334588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ko-KR"/>
          </a:p>
        </c:txPr>
        <c:crossAx val="334572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ko-KR"/>
    </a:p>
  </c:tx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30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b="0" kern="1200" spc="20" baseline="0"/>
  </cs:categoryAxis>
  <cs:chartArea mods="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>
  <cs:dataPoint3D>
    <cs:lnRef idx="0">
      <cs:styleClr val="auto"/>
    </cs:lnRef>
    <cs:fillRef idx="2">
      <cs:styleClr val="auto"/>
    </cs:fillRef>
    <cs:effectRef idx="1"/>
    <cs:fontRef idx="minor">
      <a:schemeClr val="dk1"/>
    </cs:fontRef>
    <cs:spPr>
      <a:ln w="9525" cap="flat" cmpd="sng" algn="ctr">
        <a:solidFill>
          <a:schemeClr val="phClr">
            <a:shade val="95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 cmpd="sng" algn="ctr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phClr"/>
        </a:solidFill>
        <a:round/>
      </a:ln>
    </cs:spPr>
  </cs:dataPointMarker>
  <cs:dataPointMarkerLayout symbol="circle" size="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  <a:alpha val="33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dk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  <cs:spPr>
      <a:gradFill>
        <a:gsLst>
          <a:gs pos="100000">
            <a:schemeClr val="lt1">
              <a:lumMod val="95000"/>
            </a:schemeClr>
          </a:gs>
          <a:gs pos="0">
            <a:schemeClr val="lt1"/>
          </a:gs>
        </a:gsLst>
        <a:lin ang="5400000" scaled="0"/>
      </a:gradFill>
    </cs:spPr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dk1">
        <a:lumMod val="50000"/>
        <a:lumOff val="50000"/>
      </a:schemeClr>
    </cs:fontRef>
    <cs:defRPr sz="1400" kern="1200" cap="none" spc="2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 spc="20" baseline="0"/>
  </cs:valueAxis>
  <cs:wall>
    <cs:lnRef idx="0"/>
    <cs:fillRef idx="0"/>
    <cs:effectRef idx="0"/>
    <cs:fontRef idx="minor">
      <a:schemeClr val="dk1"/>
    </cs:fontRef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25" y="8"/>
            <a:ext cx="3076979" cy="512142"/>
          </a:xfrm>
          <a:prstGeom prst="rect">
            <a:avLst/>
          </a:prstGeom>
        </p:spPr>
        <p:txBody>
          <a:bodyPr vert="horz" lIns="95320" tIns="47659" rIns="95320" bIns="47659" rtlCol="0"/>
          <a:lstStyle>
            <a:lvl1pPr algn="l">
              <a:defRPr sz="14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quarter" idx="1"/>
          </p:nvPr>
        </p:nvSpPr>
        <p:spPr>
          <a:xfrm>
            <a:off x="4020683" y="8"/>
            <a:ext cx="3076977" cy="512142"/>
          </a:xfrm>
          <a:prstGeom prst="rect">
            <a:avLst/>
          </a:prstGeom>
        </p:spPr>
        <p:txBody>
          <a:bodyPr vert="horz" lIns="95320" tIns="47659" rIns="95320" bIns="47659" rtlCol="0"/>
          <a:lstStyle>
            <a:lvl1pPr algn="r">
              <a:defRPr sz="1400"/>
            </a:lvl1pPr>
          </a:lstStyle>
          <a:p>
            <a:fld id="{7D1D3CE9-0417-4C0F-9A07-7B8D14992865}" type="datetimeFigureOut">
              <a:rPr lang="ko-KR" altLang="en-US" smtClean="0"/>
              <a:pPr/>
              <a:t>2016-08-28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2"/>
          </p:nvPr>
        </p:nvSpPr>
        <p:spPr>
          <a:xfrm>
            <a:off x="25" y="9720856"/>
            <a:ext cx="3076979" cy="512141"/>
          </a:xfrm>
          <a:prstGeom prst="rect">
            <a:avLst/>
          </a:prstGeom>
        </p:spPr>
        <p:txBody>
          <a:bodyPr vert="horz" lIns="95320" tIns="47659" rIns="95320" bIns="47659" rtlCol="0" anchor="b"/>
          <a:lstStyle>
            <a:lvl1pPr algn="l">
              <a:defRPr sz="1400"/>
            </a:lvl1pPr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3"/>
          </p:nvPr>
        </p:nvSpPr>
        <p:spPr>
          <a:xfrm>
            <a:off x="4020683" y="9720856"/>
            <a:ext cx="3076977" cy="512141"/>
          </a:xfrm>
          <a:prstGeom prst="rect">
            <a:avLst/>
          </a:prstGeom>
        </p:spPr>
        <p:txBody>
          <a:bodyPr vert="horz" lIns="95320" tIns="47659" rIns="95320" bIns="47659" rtlCol="0" anchor="b"/>
          <a:lstStyle>
            <a:lvl1pPr algn="r">
              <a:defRPr sz="1400"/>
            </a:lvl1pPr>
          </a:lstStyle>
          <a:p>
            <a:fld id="{D5AEB282-7E55-4C2F-BAB6-B90619A7CC54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1854853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25" y="8"/>
            <a:ext cx="3076979" cy="512142"/>
          </a:xfrm>
          <a:prstGeom prst="rect">
            <a:avLst/>
          </a:prstGeom>
        </p:spPr>
        <p:txBody>
          <a:bodyPr vert="horz" lIns="95320" tIns="47659" rIns="95320" bIns="47659" rtlCol="0"/>
          <a:lstStyle>
            <a:lvl1pPr algn="l">
              <a:defRPr sz="14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4020683" y="8"/>
            <a:ext cx="3076977" cy="512142"/>
          </a:xfrm>
          <a:prstGeom prst="rect">
            <a:avLst/>
          </a:prstGeom>
        </p:spPr>
        <p:txBody>
          <a:bodyPr vert="horz" lIns="95320" tIns="47659" rIns="95320" bIns="47659" rtlCol="0"/>
          <a:lstStyle>
            <a:lvl1pPr algn="r">
              <a:defRPr sz="1400"/>
            </a:lvl1pPr>
          </a:lstStyle>
          <a:p>
            <a:fld id="{A04B547F-4776-447B-B580-5976E6686518}" type="datetimeFigureOut">
              <a:rPr lang="ko-KR" altLang="en-US" smtClean="0"/>
              <a:pPr/>
              <a:t>2016-08-28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474663" y="703263"/>
            <a:ext cx="3648075" cy="273526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320" tIns="47659" rIns="95320" bIns="47659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454139" y="3638968"/>
            <a:ext cx="6109282" cy="5747568"/>
          </a:xfrm>
          <a:prstGeom prst="rect">
            <a:avLst/>
          </a:prstGeom>
        </p:spPr>
        <p:txBody>
          <a:bodyPr vert="horz" lIns="95320" tIns="47659" rIns="95320" bIns="47659" rtlCol="0">
            <a:noAutofit/>
          </a:bodyPr>
          <a:lstStyle/>
          <a:p>
            <a:pPr lvl="0"/>
            <a:endParaRPr lang="en-US" altLang="ko-KR" dirty="0" smtClean="0"/>
          </a:p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25" y="9720856"/>
            <a:ext cx="3076979" cy="512141"/>
          </a:xfrm>
          <a:prstGeom prst="rect">
            <a:avLst/>
          </a:prstGeom>
        </p:spPr>
        <p:txBody>
          <a:bodyPr vert="horz" lIns="95320" tIns="47659" rIns="95320" bIns="47659" rtlCol="0" anchor="b"/>
          <a:lstStyle>
            <a:lvl1pPr algn="l">
              <a:defRPr sz="14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522415" y="706484"/>
            <a:ext cx="3076977" cy="512141"/>
          </a:xfrm>
          <a:prstGeom prst="rect">
            <a:avLst/>
          </a:prstGeom>
        </p:spPr>
        <p:txBody>
          <a:bodyPr vert="horz" lIns="95320" tIns="47659" rIns="95320" bIns="47659" rtlCol="0" anchor="b"/>
          <a:lstStyle>
            <a:lvl1pPr algn="r">
              <a:defRPr sz="2500" b="1"/>
            </a:lvl1pPr>
          </a:lstStyle>
          <a:p>
            <a:fld id="{E1540905-E7BF-42C0-B4F2-08D7B1462C44}" type="slidenum">
              <a:rPr lang="ko-KR" altLang="en-US" smtClean="0"/>
              <a:pPr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9547900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5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5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5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5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5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슬라이드 이미지 개체 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3011" name="슬라이드 노트 개체 틀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ko-KR" altLang="en-US" smtClean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3B7AC2D-8C6D-4F01-B354-53C5FD51A5C1}" type="slidenum">
              <a:rPr lang="ko-KR" altLang="en-US">
                <a:solidFill>
                  <a:prstClr val="black"/>
                </a:solidFill>
              </a:rPr>
              <a:pPr>
                <a:defRPr/>
              </a:pPr>
              <a:t>1</a:t>
            </a:fld>
            <a:endParaRPr lang="ko-KR" alt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646427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kumimoji="1" sz="11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830" indent="-285704" eaLnBrk="0" hangingPunct="0">
              <a:spcBef>
                <a:spcPct val="30000"/>
              </a:spcBef>
              <a:defRPr kumimoji="1" sz="11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2816" indent="-228563" eaLnBrk="0" hangingPunct="0">
              <a:spcBef>
                <a:spcPct val="30000"/>
              </a:spcBef>
              <a:defRPr kumimoji="1" sz="11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599943" indent="-228563" eaLnBrk="0" hangingPunct="0">
              <a:spcBef>
                <a:spcPct val="30000"/>
              </a:spcBef>
              <a:defRPr kumimoji="1" sz="11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068" indent="-228563" eaLnBrk="0" hangingPunct="0">
              <a:spcBef>
                <a:spcPct val="30000"/>
              </a:spcBef>
              <a:defRPr kumimoji="1" sz="11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194" indent="-228563" eaLnBrk="0" fontAlgn="base" hangingPunct="0">
              <a:spcBef>
                <a:spcPct val="30000"/>
              </a:spcBef>
              <a:spcAft>
                <a:spcPct val="0"/>
              </a:spcAft>
              <a:defRPr kumimoji="1" sz="11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321" indent="-228563" eaLnBrk="0" fontAlgn="base" hangingPunct="0">
              <a:spcBef>
                <a:spcPct val="30000"/>
              </a:spcBef>
              <a:spcAft>
                <a:spcPct val="0"/>
              </a:spcAft>
              <a:defRPr kumimoji="1" sz="11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8447" indent="-228563" eaLnBrk="0" fontAlgn="base" hangingPunct="0">
              <a:spcBef>
                <a:spcPct val="30000"/>
              </a:spcBef>
              <a:spcAft>
                <a:spcPct val="0"/>
              </a:spcAft>
              <a:defRPr kumimoji="1" sz="11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5574" indent="-228563" eaLnBrk="0" fontAlgn="base" hangingPunct="0">
              <a:spcBef>
                <a:spcPct val="30000"/>
              </a:spcBef>
              <a:spcAft>
                <a:spcPct val="0"/>
              </a:spcAft>
              <a:defRPr kumimoji="1" sz="11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>
              <a:spcBef>
                <a:spcPct val="0"/>
              </a:spcBef>
            </a:pPr>
            <a:fld id="{4BFE1368-FF18-4B1F-A093-5E6F14E153CC}" type="slidenum">
              <a:rPr lang="en-US" altLang="ko-KR" sz="1300">
                <a:solidFill>
                  <a:srgbClr val="000000"/>
                </a:solidFill>
              </a:rPr>
              <a:pPr eaLnBrk="1" hangingPunct="1">
                <a:spcBef>
                  <a:spcPct val="0"/>
                </a:spcBef>
              </a:pPr>
              <a:t>2</a:t>
            </a:fld>
            <a:endParaRPr lang="en-US" altLang="ko-KR" sz="1300">
              <a:solidFill>
                <a:srgbClr val="000000"/>
              </a:solidFill>
            </a:endParaRPr>
          </a:p>
        </p:txBody>
      </p:sp>
      <p:sp>
        <p:nvSpPr>
          <p:cNvPr id="133123" name="Rectangle 7"/>
          <p:cNvSpPr txBox="1">
            <a:spLocks noGrp="1" noChangeArrowheads="1"/>
          </p:cNvSpPr>
          <p:nvPr/>
        </p:nvSpPr>
        <p:spPr bwMode="auto">
          <a:xfrm>
            <a:off x="4017963" y="9721851"/>
            <a:ext cx="3079750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8891" tIns="49440" rIns="98891" bIns="49440" anchor="b"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414AC918-52EE-4244-A6F0-9F4F67AEF707}" type="slidenum">
              <a:rPr kumimoji="0" lang="en-US" altLang="ko-KR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pPr algn="r" eaLnBrk="1" hangingPunct="1">
                <a:spcBef>
                  <a:spcPct val="0"/>
                </a:spcBef>
              </a:pPr>
              <a:t>2</a:t>
            </a:fld>
            <a:endParaRPr kumimoji="0" lang="en-US" altLang="ko-KR">
              <a:solidFill>
                <a:srgbClr val="00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331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01713" y="768350"/>
            <a:ext cx="5118100" cy="3838575"/>
          </a:xfrm>
          <a:ln/>
        </p:spPr>
      </p:sp>
      <p:sp>
        <p:nvSpPr>
          <p:cNvPr id="3789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 lIns="98891" tIns="49440" rIns="98891" bIns="49440"/>
          <a:lstStyle/>
          <a:p>
            <a:pPr eaLnBrk="1" hangingPunct="1">
              <a:defRPr/>
            </a:pPr>
            <a:endParaRPr lang="en-US" altLang="ko-KR" sz="1700" dirty="0">
              <a:solidFill>
                <a:srgbClr val="000000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14580449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kumimoji="1" sz="11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830" indent="-285704" eaLnBrk="0" hangingPunct="0">
              <a:spcBef>
                <a:spcPct val="30000"/>
              </a:spcBef>
              <a:defRPr kumimoji="1" sz="11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2816" indent="-228563" eaLnBrk="0" hangingPunct="0">
              <a:spcBef>
                <a:spcPct val="30000"/>
              </a:spcBef>
              <a:defRPr kumimoji="1" sz="11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599943" indent="-228563" eaLnBrk="0" hangingPunct="0">
              <a:spcBef>
                <a:spcPct val="30000"/>
              </a:spcBef>
              <a:defRPr kumimoji="1" sz="11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068" indent="-228563" eaLnBrk="0" hangingPunct="0">
              <a:spcBef>
                <a:spcPct val="30000"/>
              </a:spcBef>
              <a:defRPr kumimoji="1" sz="11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194" indent="-228563" eaLnBrk="0" fontAlgn="base" hangingPunct="0">
              <a:spcBef>
                <a:spcPct val="30000"/>
              </a:spcBef>
              <a:spcAft>
                <a:spcPct val="0"/>
              </a:spcAft>
              <a:defRPr kumimoji="1" sz="11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321" indent="-228563" eaLnBrk="0" fontAlgn="base" hangingPunct="0">
              <a:spcBef>
                <a:spcPct val="30000"/>
              </a:spcBef>
              <a:spcAft>
                <a:spcPct val="0"/>
              </a:spcAft>
              <a:defRPr kumimoji="1" sz="11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8447" indent="-228563" eaLnBrk="0" fontAlgn="base" hangingPunct="0">
              <a:spcBef>
                <a:spcPct val="30000"/>
              </a:spcBef>
              <a:spcAft>
                <a:spcPct val="0"/>
              </a:spcAft>
              <a:defRPr kumimoji="1" sz="11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5574" indent="-228563" eaLnBrk="0" fontAlgn="base" hangingPunct="0">
              <a:spcBef>
                <a:spcPct val="30000"/>
              </a:spcBef>
              <a:spcAft>
                <a:spcPct val="0"/>
              </a:spcAft>
              <a:defRPr kumimoji="1" sz="11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>
              <a:spcBef>
                <a:spcPct val="0"/>
              </a:spcBef>
            </a:pPr>
            <a:fld id="{4BFE1368-FF18-4B1F-A093-5E6F14E153CC}" type="slidenum">
              <a:rPr lang="en-US" altLang="ko-KR" sz="1300">
                <a:solidFill>
                  <a:srgbClr val="000000"/>
                </a:solidFill>
              </a:rPr>
              <a:pPr eaLnBrk="1" hangingPunct="1">
                <a:spcBef>
                  <a:spcPct val="0"/>
                </a:spcBef>
              </a:pPr>
              <a:t>3</a:t>
            </a:fld>
            <a:endParaRPr lang="en-US" altLang="ko-KR" sz="1300">
              <a:solidFill>
                <a:srgbClr val="000000"/>
              </a:solidFill>
            </a:endParaRPr>
          </a:p>
        </p:txBody>
      </p:sp>
      <p:sp>
        <p:nvSpPr>
          <p:cNvPr id="133123" name="Rectangle 7"/>
          <p:cNvSpPr txBox="1">
            <a:spLocks noGrp="1" noChangeArrowheads="1"/>
          </p:cNvSpPr>
          <p:nvPr/>
        </p:nvSpPr>
        <p:spPr bwMode="auto">
          <a:xfrm>
            <a:off x="4017963" y="9721851"/>
            <a:ext cx="3079750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8891" tIns="49440" rIns="98891" bIns="49440" anchor="b"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414AC918-52EE-4244-A6F0-9F4F67AEF707}" type="slidenum">
              <a:rPr kumimoji="0" lang="en-US" altLang="ko-KR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pPr algn="r" eaLnBrk="1" hangingPunct="1">
                <a:spcBef>
                  <a:spcPct val="0"/>
                </a:spcBef>
              </a:pPr>
              <a:t>3</a:t>
            </a:fld>
            <a:endParaRPr kumimoji="0" lang="en-US" altLang="ko-KR">
              <a:solidFill>
                <a:srgbClr val="00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331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01713" y="768350"/>
            <a:ext cx="5118100" cy="3838575"/>
          </a:xfrm>
          <a:ln/>
        </p:spPr>
      </p:sp>
      <p:sp>
        <p:nvSpPr>
          <p:cNvPr id="3789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 lIns="98891" tIns="49440" rIns="98891" bIns="49440"/>
          <a:lstStyle/>
          <a:p>
            <a:pPr eaLnBrk="1" hangingPunct="1">
              <a:defRPr/>
            </a:pPr>
            <a:endParaRPr lang="en-US" altLang="ko-KR" sz="1700" dirty="0">
              <a:solidFill>
                <a:srgbClr val="000000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42033317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kumimoji="1" sz="11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830" indent="-285704" eaLnBrk="0" hangingPunct="0">
              <a:spcBef>
                <a:spcPct val="30000"/>
              </a:spcBef>
              <a:defRPr kumimoji="1" sz="11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2816" indent="-228563" eaLnBrk="0" hangingPunct="0">
              <a:spcBef>
                <a:spcPct val="30000"/>
              </a:spcBef>
              <a:defRPr kumimoji="1" sz="11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599943" indent="-228563" eaLnBrk="0" hangingPunct="0">
              <a:spcBef>
                <a:spcPct val="30000"/>
              </a:spcBef>
              <a:defRPr kumimoji="1" sz="11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068" indent="-228563" eaLnBrk="0" hangingPunct="0">
              <a:spcBef>
                <a:spcPct val="30000"/>
              </a:spcBef>
              <a:defRPr kumimoji="1" sz="11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194" indent="-228563" eaLnBrk="0" fontAlgn="base" hangingPunct="0">
              <a:spcBef>
                <a:spcPct val="30000"/>
              </a:spcBef>
              <a:spcAft>
                <a:spcPct val="0"/>
              </a:spcAft>
              <a:defRPr kumimoji="1" sz="11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321" indent="-228563" eaLnBrk="0" fontAlgn="base" hangingPunct="0">
              <a:spcBef>
                <a:spcPct val="30000"/>
              </a:spcBef>
              <a:spcAft>
                <a:spcPct val="0"/>
              </a:spcAft>
              <a:defRPr kumimoji="1" sz="11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8447" indent="-228563" eaLnBrk="0" fontAlgn="base" hangingPunct="0">
              <a:spcBef>
                <a:spcPct val="30000"/>
              </a:spcBef>
              <a:spcAft>
                <a:spcPct val="0"/>
              </a:spcAft>
              <a:defRPr kumimoji="1" sz="11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5574" indent="-228563" eaLnBrk="0" fontAlgn="base" hangingPunct="0">
              <a:spcBef>
                <a:spcPct val="30000"/>
              </a:spcBef>
              <a:spcAft>
                <a:spcPct val="0"/>
              </a:spcAft>
              <a:defRPr kumimoji="1" sz="11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>
              <a:spcBef>
                <a:spcPct val="0"/>
              </a:spcBef>
            </a:pPr>
            <a:fld id="{4BFE1368-FF18-4B1F-A093-5E6F14E153CC}" type="slidenum">
              <a:rPr lang="en-US" altLang="ko-KR" sz="1300">
                <a:solidFill>
                  <a:srgbClr val="000000"/>
                </a:solidFill>
              </a:rPr>
              <a:pPr eaLnBrk="1" hangingPunct="1">
                <a:spcBef>
                  <a:spcPct val="0"/>
                </a:spcBef>
              </a:pPr>
              <a:t>4</a:t>
            </a:fld>
            <a:endParaRPr lang="en-US" altLang="ko-KR" sz="1300">
              <a:solidFill>
                <a:srgbClr val="000000"/>
              </a:solidFill>
            </a:endParaRPr>
          </a:p>
        </p:txBody>
      </p:sp>
      <p:sp>
        <p:nvSpPr>
          <p:cNvPr id="133123" name="Rectangle 7"/>
          <p:cNvSpPr txBox="1">
            <a:spLocks noGrp="1" noChangeArrowheads="1"/>
          </p:cNvSpPr>
          <p:nvPr/>
        </p:nvSpPr>
        <p:spPr bwMode="auto">
          <a:xfrm>
            <a:off x="4017963" y="9721851"/>
            <a:ext cx="3079750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8891" tIns="49440" rIns="98891" bIns="49440" anchor="b"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414AC918-52EE-4244-A6F0-9F4F67AEF707}" type="slidenum">
              <a:rPr kumimoji="0" lang="en-US" altLang="ko-KR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pPr algn="r" eaLnBrk="1" hangingPunct="1">
                <a:spcBef>
                  <a:spcPct val="0"/>
                </a:spcBef>
              </a:pPr>
              <a:t>4</a:t>
            </a:fld>
            <a:endParaRPr kumimoji="0" lang="en-US" altLang="ko-KR">
              <a:solidFill>
                <a:srgbClr val="00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331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01713" y="768350"/>
            <a:ext cx="5118100" cy="3838575"/>
          </a:xfrm>
          <a:ln/>
        </p:spPr>
      </p:sp>
      <p:sp>
        <p:nvSpPr>
          <p:cNvPr id="3789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 lIns="98891" tIns="49440" rIns="98891" bIns="49440"/>
          <a:lstStyle/>
          <a:p>
            <a:pPr eaLnBrk="1" hangingPunct="1">
              <a:defRPr/>
            </a:pPr>
            <a:endParaRPr lang="en-US" altLang="ko-KR" sz="1700" dirty="0">
              <a:solidFill>
                <a:srgbClr val="000000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78417375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kumimoji="1" sz="11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830" indent="-285704" eaLnBrk="0" hangingPunct="0">
              <a:spcBef>
                <a:spcPct val="30000"/>
              </a:spcBef>
              <a:defRPr kumimoji="1" sz="11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2816" indent="-228563" eaLnBrk="0" hangingPunct="0">
              <a:spcBef>
                <a:spcPct val="30000"/>
              </a:spcBef>
              <a:defRPr kumimoji="1" sz="11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599943" indent="-228563" eaLnBrk="0" hangingPunct="0">
              <a:spcBef>
                <a:spcPct val="30000"/>
              </a:spcBef>
              <a:defRPr kumimoji="1" sz="11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068" indent="-228563" eaLnBrk="0" hangingPunct="0">
              <a:spcBef>
                <a:spcPct val="30000"/>
              </a:spcBef>
              <a:defRPr kumimoji="1" sz="11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194" indent="-228563" eaLnBrk="0" fontAlgn="base" hangingPunct="0">
              <a:spcBef>
                <a:spcPct val="30000"/>
              </a:spcBef>
              <a:spcAft>
                <a:spcPct val="0"/>
              </a:spcAft>
              <a:defRPr kumimoji="1" sz="11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321" indent="-228563" eaLnBrk="0" fontAlgn="base" hangingPunct="0">
              <a:spcBef>
                <a:spcPct val="30000"/>
              </a:spcBef>
              <a:spcAft>
                <a:spcPct val="0"/>
              </a:spcAft>
              <a:defRPr kumimoji="1" sz="11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8447" indent="-228563" eaLnBrk="0" fontAlgn="base" hangingPunct="0">
              <a:spcBef>
                <a:spcPct val="30000"/>
              </a:spcBef>
              <a:spcAft>
                <a:spcPct val="0"/>
              </a:spcAft>
              <a:defRPr kumimoji="1" sz="11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5574" indent="-228563" eaLnBrk="0" fontAlgn="base" hangingPunct="0">
              <a:spcBef>
                <a:spcPct val="30000"/>
              </a:spcBef>
              <a:spcAft>
                <a:spcPct val="0"/>
              </a:spcAft>
              <a:defRPr kumimoji="1" sz="11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>
              <a:spcBef>
                <a:spcPct val="0"/>
              </a:spcBef>
            </a:pPr>
            <a:fld id="{4BFE1368-FF18-4B1F-A093-5E6F14E153CC}" type="slidenum">
              <a:rPr lang="en-US" altLang="ko-KR" sz="1300">
                <a:solidFill>
                  <a:srgbClr val="000000"/>
                </a:solidFill>
              </a:rPr>
              <a:pPr eaLnBrk="1" hangingPunct="1">
                <a:spcBef>
                  <a:spcPct val="0"/>
                </a:spcBef>
              </a:pPr>
              <a:t>5</a:t>
            </a:fld>
            <a:endParaRPr lang="en-US" altLang="ko-KR" sz="1300">
              <a:solidFill>
                <a:srgbClr val="000000"/>
              </a:solidFill>
            </a:endParaRPr>
          </a:p>
        </p:txBody>
      </p:sp>
      <p:sp>
        <p:nvSpPr>
          <p:cNvPr id="133123" name="Rectangle 7"/>
          <p:cNvSpPr txBox="1">
            <a:spLocks noGrp="1" noChangeArrowheads="1"/>
          </p:cNvSpPr>
          <p:nvPr/>
        </p:nvSpPr>
        <p:spPr bwMode="auto">
          <a:xfrm>
            <a:off x="4017963" y="9721851"/>
            <a:ext cx="3079750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8891" tIns="49440" rIns="98891" bIns="49440" anchor="b"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414AC918-52EE-4244-A6F0-9F4F67AEF707}" type="slidenum">
              <a:rPr kumimoji="0" lang="en-US" altLang="ko-KR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pPr algn="r" eaLnBrk="1" hangingPunct="1">
                <a:spcBef>
                  <a:spcPct val="0"/>
                </a:spcBef>
              </a:pPr>
              <a:t>5</a:t>
            </a:fld>
            <a:endParaRPr kumimoji="0" lang="en-US" altLang="ko-KR">
              <a:solidFill>
                <a:srgbClr val="00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331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01713" y="768350"/>
            <a:ext cx="5118100" cy="3838575"/>
          </a:xfrm>
          <a:ln/>
        </p:spPr>
      </p:sp>
      <p:sp>
        <p:nvSpPr>
          <p:cNvPr id="3789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 lIns="98891" tIns="49440" rIns="98891" bIns="49440"/>
          <a:lstStyle/>
          <a:p>
            <a:pPr eaLnBrk="1" hangingPunct="1">
              <a:defRPr/>
            </a:pPr>
            <a:endParaRPr lang="en-US" altLang="ko-KR" sz="1700" dirty="0">
              <a:solidFill>
                <a:srgbClr val="000000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78417375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kumimoji="1" sz="11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830" indent="-285704" eaLnBrk="0" hangingPunct="0">
              <a:spcBef>
                <a:spcPct val="30000"/>
              </a:spcBef>
              <a:defRPr kumimoji="1" sz="11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2816" indent="-228563" eaLnBrk="0" hangingPunct="0">
              <a:spcBef>
                <a:spcPct val="30000"/>
              </a:spcBef>
              <a:defRPr kumimoji="1" sz="11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599943" indent="-228563" eaLnBrk="0" hangingPunct="0">
              <a:spcBef>
                <a:spcPct val="30000"/>
              </a:spcBef>
              <a:defRPr kumimoji="1" sz="11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068" indent="-228563" eaLnBrk="0" hangingPunct="0">
              <a:spcBef>
                <a:spcPct val="30000"/>
              </a:spcBef>
              <a:defRPr kumimoji="1" sz="11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194" indent="-228563" eaLnBrk="0" fontAlgn="base" hangingPunct="0">
              <a:spcBef>
                <a:spcPct val="30000"/>
              </a:spcBef>
              <a:spcAft>
                <a:spcPct val="0"/>
              </a:spcAft>
              <a:defRPr kumimoji="1" sz="11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321" indent="-228563" eaLnBrk="0" fontAlgn="base" hangingPunct="0">
              <a:spcBef>
                <a:spcPct val="30000"/>
              </a:spcBef>
              <a:spcAft>
                <a:spcPct val="0"/>
              </a:spcAft>
              <a:defRPr kumimoji="1" sz="11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8447" indent="-228563" eaLnBrk="0" fontAlgn="base" hangingPunct="0">
              <a:spcBef>
                <a:spcPct val="30000"/>
              </a:spcBef>
              <a:spcAft>
                <a:spcPct val="0"/>
              </a:spcAft>
              <a:defRPr kumimoji="1" sz="11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5574" indent="-228563" eaLnBrk="0" fontAlgn="base" hangingPunct="0">
              <a:spcBef>
                <a:spcPct val="30000"/>
              </a:spcBef>
              <a:spcAft>
                <a:spcPct val="0"/>
              </a:spcAft>
              <a:defRPr kumimoji="1" sz="11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>
              <a:spcBef>
                <a:spcPct val="0"/>
              </a:spcBef>
            </a:pPr>
            <a:fld id="{4BFE1368-FF18-4B1F-A093-5E6F14E153CC}" type="slidenum">
              <a:rPr lang="en-US" altLang="ko-KR" sz="1300">
                <a:solidFill>
                  <a:srgbClr val="000000"/>
                </a:solidFill>
              </a:rPr>
              <a:pPr eaLnBrk="1" hangingPunct="1">
                <a:spcBef>
                  <a:spcPct val="0"/>
                </a:spcBef>
              </a:pPr>
              <a:t>6</a:t>
            </a:fld>
            <a:endParaRPr lang="en-US" altLang="ko-KR" sz="1300">
              <a:solidFill>
                <a:srgbClr val="000000"/>
              </a:solidFill>
            </a:endParaRPr>
          </a:p>
        </p:txBody>
      </p:sp>
      <p:sp>
        <p:nvSpPr>
          <p:cNvPr id="133123" name="Rectangle 7"/>
          <p:cNvSpPr txBox="1">
            <a:spLocks noGrp="1" noChangeArrowheads="1"/>
          </p:cNvSpPr>
          <p:nvPr/>
        </p:nvSpPr>
        <p:spPr bwMode="auto">
          <a:xfrm>
            <a:off x="4017963" y="9721851"/>
            <a:ext cx="3079750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8891" tIns="49440" rIns="98891" bIns="49440" anchor="b"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414AC918-52EE-4244-A6F0-9F4F67AEF707}" type="slidenum">
              <a:rPr kumimoji="0" lang="en-US" altLang="ko-KR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pPr algn="r" eaLnBrk="1" hangingPunct="1">
                <a:spcBef>
                  <a:spcPct val="0"/>
                </a:spcBef>
              </a:pPr>
              <a:t>6</a:t>
            </a:fld>
            <a:endParaRPr kumimoji="0" lang="en-US" altLang="ko-KR">
              <a:solidFill>
                <a:srgbClr val="00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331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01713" y="768350"/>
            <a:ext cx="5118100" cy="3838575"/>
          </a:xfrm>
          <a:ln/>
        </p:spPr>
      </p:sp>
      <p:sp>
        <p:nvSpPr>
          <p:cNvPr id="3789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 lIns="98891" tIns="49440" rIns="98891" bIns="49440"/>
          <a:lstStyle/>
          <a:p>
            <a:pPr eaLnBrk="1" hangingPunct="1">
              <a:defRPr/>
            </a:pPr>
            <a:endParaRPr lang="en-US" altLang="ko-KR" sz="1700" dirty="0">
              <a:solidFill>
                <a:srgbClr val="000000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95114598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spcBef>
                <a:spcPct val="30000"/>
              </a:spcBef>
              <a:defRPr kumimoji="1" sz="11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830" indent="-285704" eaLnBrk="0" hangingPunct="0">
              <a:spcBef>
                <a:spcPct val="30000"/>
              </a:spcBef>
              <a:defRPr kumimoji="1" sz="11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2816" indent="-228563" eaLnBrk="0" hangingPunct="0">
              <a:spcBef>
                <a:spcPct val="30000"/>
              </a:spcBef>
              <a:defRPr kumimoji="1" sz="11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599943" indent="-228563" eaLnBrk="0" hangingPunct="0">
              <a:spcBef>
                <a:spcPct val="30000"/>
              </a:spcBef>
              <a:defRPr kumimoji="1" sz="11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068" indent="-228563" eaLnBrk="0" hangingPunct="0">
              <a:spcBef>
                <a:spcPct val="30000"/>
              </a:spcBef>
              <a:defRPr kumimoji="1" sz="11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194" indent="-228563" eaLnBrk="0" fontAlgn="base" hangingPunct="0">
              <a:spcBef>
                <a:spcPct val="30000"/>
              </a:spcBef>
              <a:spcAft>
                <a:spcPct val="0"/>
              </a:spcAft>
              <a:defRPr kumimoji="1" sz="11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321" indent="-228563" eaLnBrk="0" fontAlgn="base" hangingPunct="0">
              <a:spcBef>
                <a:spcPct val="30000"/>
              </a:spcBef>
              <a:spcAft>
                <a:spcPct val="0"/>
              </a:spcAft>
              <a:defRPr kumimoji="1" sz="11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8447" indent="-228563" eaLnBrk="0" fontAlgn="base" hangingPunct="0">
              <a:spcBef>
                <a:spcPct val="30000"/>
              </a:spcBef>
              <a:spcAft>
                <a:spcPct val="0"/>
              </a:spcAft>
              <a:defRPr kumimoji="1" sz="11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5574" indent="-228563" eaLnBrk="0" fontAlgn="base" hangingPunct="0">
              <a:spcBef>
                <a:spcPct val="30000"/>
              </a:spcBef>
              <a:spcAft>
                <a:spcPct val="0"/>
              </a:spcAft>
              <a:defRPr kumimoji="1" sz="11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eaLnBrk="1" hangingPunct="1">
              <a:spcBef>
                <a:spcPct val="0"/>
              </a:spcBef>
            </a:pPr>
            <a:fld id="{4BFE1368-FF18-4B1F-A093-5E6F14E153CC}" type="slidenum">
              <a:rPr lang="en-US" altLang="ko-KR" sz="1300">
                <a:solidFill>
                  <a:srgbClr val="000000"/>
                </a:solidFill>
              </a:rPr>
              <a:pPr eaLnBrk="1" hangingPunct="1">
                <a:spcBef>
                  <a:spcPct val="0"/>
                </a:spcBef>
              </a:pPr>
              <a:t>7</a:t>
            </a:fld>
            <a:endParaRPr lang="en-US" altLang="ko-KR" sz="1300">
              <a:solidFill>
                <a:srgbClr val="000000"/>
              </a:solidFill>
            </a:endParaRPr>
          </a:p>
        </p:txBody>
      </p:sp>
      <p:sp>
        <p:nvSpPr>
          <p:cNvPr id="133123" name="Rectangle 7"/>
          <p:cNvSpPr txBox="1">
            <a:spLocks noGrp="1" noChangeArrowheads="1"/>
          </p:cNvSpPr>
          <p:nvPr/>
        </p:nvSpPr>
        <p:spPr bwMode="auto">
          <a:xfrm>
            <a:off x="4017963" y="9721851"/>
            <a:ext cx="3079750" cy="51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8891" tIns="49440" rIns="98891" bIns="49440" anchor="b"/>
          <a:lstStyle>
            <a:lvl1pPr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1pPr>
            <a:lvl2pPr marL="742950" indent="-28575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2pPr>
            <a:lvl3pPr marL="11430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3pPr>
            <a:lvl4pPr marL="16002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4pPr>
            <a:lvl5pPr marL="2057400" indent="-228600" eaLnBrk="0" hangingPunct="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imes New Roman" pitchFamily="18" charset="0"/>
                <a:ea typeface="굴림" pitchFamily="50" charset="-127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414AC918-52EE-4244-A6F0-9F4F67AEF707}" type="slidenum">
              <a:rPr kumimoji="0" lang="en-US" altLang="ko-KR">
                <a:solidFill>
                  <a:srgbClr val="000000"/>
                </a:solidFill>
                <a:latin typeface="맑은 고딕" pitchFamily="50" charset="-127"/>
                <a:ea typeface="맑은 고딕" pitchFamily="50" charset="-127"/>
              </a:rPr>
              <a:pPr algn="r" eaLnBrk="1" hangingPunct="1">
                <a:spcBef>
                  <a:spcPct val="0"/>
                </a:spcBef>
              </a:pPr>
              <a:t>7</a:t>
            </a:fld>
            <a:endParaRPr kumimoji="0" lang="en-US" altLang="ko-KR">
              <a:solidFill>
                <a:srgbClr val="000000"/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3312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01713" y="768350"/>
            <a:ext cx="5118100" cy="3838575"/>
          </a:xfrm>
          <a:ln/>
        </p:spPr>
      </p:sp>
      <p:sp>
        <p:nvSpPr>
          <p:cNvPr id="37893" name="Rectangle 5"/>
          <p:cNvSpPr>
            <a:spLocks noGrp="1" noChangeArrowheads="1"/>
          </p:cNvSpPr>
          <p:nvPr>
            <p:ph type="body" idx="1"/>
          </p:nvPr>
        </p:nvSpPr>
        <p:spPr/>
        <p:txBody>
          <a:bodyPr lIns="98891" tIns="49440" rIns="98891" bIns="49440"/>
          <a:lstStyle/>
          <a:p>
            <a:pPr eaLnBrk="1" hangingPunct="1">
              <a:defRPr/>
            </a:pPr>
            <a:endParaRPr lang="en-US" altLang="ko-KR" sz="1700" dirty="0">
              <a:solidFill>
                <a:srgbClr val="000000"/>
              </a:solidFill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7841737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7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1_제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10" descr="표지배경_1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350"/>
            <a:ext cx="9144000" cy="6845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5" name="직선 연결선 4"/>
          <p:cNvCxnSpPr/>
          <p:nvPr userDrawn="1"/>
        </p:nvCxnSpPr>
        <p:spPr>
          <a:xfrm>
            <a:off x="4427538" y="3429000"/>
            <a:ext cx="4733925" cy="0"/>
          </a:xfrm>
          <a:prstGeom prst="line">
            <a:avLst/>
          </a:prstGeom>
          <a:ln w="76200">
            <a:solidFill>
              <a:srgbClr val="005DA9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" name="그림 15" descr="KSP풀네임조합_1.png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29425" y="549275"/>
            <a:ext cx="1722438" cy="10080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4432448" y="2797548"/>
            <a:ext cx="4716000" cy="607069"/>
          </a:xfrm>
          <a:prstGeom prst="rect">
            <a:avLst/>
          </a:prstGeom>
        </p:spPr>
        <p:txBody>
          <a:bodyPr>
            <a:normAutofit/>
          </a:bodyPr>
          <a:lstStyle>
            <a:lvl1pPr>
              <a:defRPr sz="2800" b="1">
                <a:solidFill>
                  <a:schemeClr val="bg1"/>
                </a:solidFill>
                <a:effectLst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4574620" y="3867150"/>
            <a:ext cx="4716000" cy="17526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buNone/>
              <a:defRPr sz="1400" b="0" baseline="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40626180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1_목차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그림 10" descr="ppt속지상부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7504" y="0"/>
            <a:ext cx="8820150" cy="8905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716016" y="1988840"/>
            <a:ext cx="3528392" cy="346050"/>
          </a:xfrm>
          <a:prstGeom prst="rect">
            <a:avLst/>
          </a:prstGeom>
        </p:spPr>
        <p:txBody>
          <a:bodyPr/>
          <a:lstStyle>
            <a:lvl1pPr algn="l">
              <a:defRPr sz="2000" b="1" spc="300" baseline="0">
                <a:solidFill>
                  <a:schemeClr val="bg1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499992" y="2780927"/>
            <a:ext cx="3816424" cy="3660601"/>
          </a:xfrm>
          <a:prstGeom prst="rect">
            <a:avLst/>
          </a:prstGeom>
          <a:ln>
            <a:noFill/>
            <a:prstDash val="lgDash"/>
          </a:ln>
        </p:spPr>
        <p:txBody>
          <a:bodyPr/>
          <a:lstStyle>
            <a:lvl1pPr marL="360000" indent="360000">
              <a:lnSpc>
                <a:spcPct val="120000"/>
              </a:lnSpc>
              <a:buClr>
                <a:schemeClr val="tx2">
                  <a:lumMod val="40000"/>
                  <a:lumOff val="60000"/>
                </a:schemeClr>
              </a:buClr>
              <a:buSzPct val="80000"/>
              <a:buFont typeface="+mj-lt"/>
              <a:buAutoNum type="romanUcPeriod"/>
              <a:defRPr sz="2000" b="1">
                <a:solidFill>
                  <a:srgbClr val="0070C0"/>
                </a:solidFill>
              </a:defRPr>
            </a:lvl1pPr>
            <a:lvl2pPr marL="360000" indent="360000">
              <a:lnSpc>
                <a:spcPct val="120000"/>
              </a:lnSpc>
              <a:buClr>
                <a:srgbClr val="0070C0"/>
              </a:buClr>
              <a:buSzPct val="70000"/>
              <a:buFont typeface="+mj-lt"/>
              <a:buAutoNum type="arabicPeriod"/>
              <a:defRPr sz="1600" b="0">
                <a:solidFill>
                  <a:schemeClr val="tx1"/>
                </a:solidFill>
              </a:defRPr>
            </a:lvl2pPr>
            <a:lvl3pPr marL="360000" indent="0">
              <a:lnSpc>
                <a:spcPct val="120000"/>
              </a:lnSpc>
              <a:buClr>
                <a:srgbClr val="FF0000"/>
              </a:buClr>
              <a:buSzPct val="80000"/>
              <a:buFont typeface="맑은 고딕" pitchFamily="50" charset="-127"/>
              <a:buNone/>
              <a:defRPr sz="1600" spc="-150"/>
            </a:lvl3pPr>
            <a:lvl4pPr marL="360000" indent="0">
              <a:lnSpc>
                <a:spcPct val="120000"/>
              </a:lnSpc>
              <a:buClr>
                <a:srgbClr val="FF0000"/>
              </a:buClr>
              <a:buSzPct val="70000"/>
              <a:buFont typeface="맑은 고딕" pitchFamily="50" charset="-127"/>
              <a:buNone/>
              <a:defRPr sz="1600" spc="-150"/>
            </a:lvl4pPr>
            <a:lvl5pPr marL="540000" indent="180000">
              <a:lnSpc>
                <a:spcPct val="120000"/>
              </a:lnSpc>
              <a:buClr>
                <a:srgbClr val="0070C0"/>
              </a:buClr>
              <a:buSzPct val="50000"/>
              <a:buFont typeface="Wingdings" pitchFamily="2" charset="2"/>
              <a:buChar char="l"/>
              <a:defRPr sz="1600" b="0" spc="-150">
                <a:solidFill>
                  <a:schemeClr val="tx1">
                    <a:lumMod val="50000"/>
                    <a:lumOff val="50000"/>
                  </a:schemeClr>
                </a:solidFill>
              </a:defRPr>
            </a:lvl5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0"/>
          </p:nvPr>
        </p:nvSpPr>
        <p:spPr>
          <a:xfrm>
            <a:off x="3419475" y="6519863"/>
            <a:ext cx="2133600" cy="365125"/>
          </a:xfrm>
        </p:spPr>
        <p:txBody>
          <a:bodyPr/>
          <a:lstStyle>
            <a:lvl1pPr>
              <a:defRPr b="1"/>
            </a:lvl1pPr>
          </a:lstStyle>
          <a:p>
            <a:pPr>
              <a:defRPr/>
            </a:pPr>
            <a:fld id="{C00187CB-D2A0-4CB0-AAEB-E08C0D1499A8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7803477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41995" y="1052736"/>
            <a:ext cx="8640960" cy="5112568"/>
          </a:xfrm>
          <a:prstGeom prst="rect">
            <a:avLst/>
          </a:prstGeom>
          <a:ln>
            <a:solidFill>
              <a:schemeClr val="tx2">
                <a:lumMod val="20000"/>
                <a:lumOff val="80000"/>
              </a:schemeClr>
            </a:solidFill>
            <a:prstDash val="lgDash"/>
          </a:ln>
        </p:spPr>
        <p:txBody>
          <a:bodyPr/>
          <a:lstStyle>
            <a:lvl1pPr marL="180000" indent="180000">
              <a:lnSpc>
                <a:spcPct val="120000"/>
              </a:lnSpc>
              <a:buClr>
                <a:schemeClr val="tx2">
                  <a:lumMod val="40000"/>
                  <a:lumOff val="60000"/>
                </a:schemeClr>
              </a:buClr>
              <a:buSzPct val="80000"/>
              <a:buFont typeface="맑은 고딕" pitchFamily="50" charset="-127"/>
              <a:buChar char="▶"/>
              <a:defRPr sz="1200"/>
            </a:lvl1pPr>
            <a:lvl2pPr marL="252000" indent="180000">
              <a:lnSpc>
                <a:spcPct val="120000"/>
              </a:lnSpc>
              <a:buClr>
                <a:srgbClr val="0070C0"/>
              </a:buClr>
              <a:buSzPct val="70000"/>
              <a:buFont typeface="맑은 고딕" pitchFamily="50" charset="-127"/>
              <a:buChar char="▷"/>
              <a:defRPr sz="1200"/>
            </a:lvl2pPr>
            <a:lvl3pPr marL="360000" indent="180000">
              <a:lnSpc>
                <a:spcPct val="120000"/>
              </a:lnSpc>
              <a:buClr>
                <a:srgbClr val="FF0000"/>
              </a:buClr>
              <a:buSzPct val="80000"/>
              <a:buFont typeface="맑은 고딕" pitchFamily="50" charset="-127"/>
              <a:buChar char="▶"/>
              <a:defRPr sz="1200" b="1" spc="0"/>
            </a:lvl3pPr>
            <a:lvl4pPr marL="468000" indent="180000">
              <a:lnSpc>
                <a:spcPct val="120000"/>
              </a:lnSpc>
              <a:buClr>
                <a:srgbClr val="FF0000"/>
              </a:buClr>
              <a:buSzPct val="70000"/>
              <a:buFont typeface="맑은 고딕" pitchFamily="50" charset="-127"/>
              <a:buChar char="▷"/>
              <a:defRPr sz="1200" spc="-150">
                <a:solidFill>
                  <a:schemeClr val="tx1">
                    <a:lumMod val="65000"/>
                    <a:lumOff val="35000"/>
                  </a:schemeClr>
                </a:solidFill>
              </a:defRPr>
            </a:lvl4pPr>
            <a:lvl5pPr marL="540000" indent="180000">
              <a:lnSpc>
                <a:spcPct val="120000"/>
              </a:lnSpc>
              <a:buClr>
                <a:schemeClr val="bg1">
                  <a:lumMod val="50000"/>
                </a:schemeClr>
              </a:buClr>
              <a:buSzPct val="50000"/>
              <a:buFont typeface="Wingdings" pitchFamily="2" charset="2"/>
              <a:buChar char="l"/>
              <a:defRPr sz="1200" spc="-300"/>
            </a:lvl5pPr>
          </a:lstStyle>
          <a:p>
            <a:pPr lvl="0"/>
            <a:r>
              <a:rPr lang="ko-KR" altLang="en-US" dirty="0" smtClean="0"/>
              <a:t>마스터 텍스트 스타일을 편집합니다</a:t>
            </a:r>
          </a:p>
          <a:p>
            <a:pPr lvl="1"/>
            <a:r>
              <a:rPr lang="ko-KR" altLang="en-US" dirty="0" smtClean="0"/>
              <a:t>둘째 수준</a:t>
            </a:r>
          </a:p>
          <a:p>
            <a:pPr lvl="2"/>
            <a:r>
              <a:rPr lang="ko-KR" altLang="en-US" dirty="0" smtClean="0"/>
              <a:t>셋째 수준</a:t>
            </a:r>
          </a:p>
          <a:p>
            <a:pPr lvl="3"/>
            <a:r>
              <a:rPr lang="ko-KR" altLang="en-US" dirty="0" smtClean="0"/>
              <a:t>넷째 수준</a:t>
            </a:r>
          </a:p>
          <a:p>
            <a:pPr lvl="4"/>
            <a:r>
              <a:rPr lang="ko-KR" altLang="en-US" dirty="0" smtClean="0"/>
              <a:t>다섯째 수준</a:t>
            </a:r>
            <a:endParaRPr lang="ko-KR" altLang="en-US" dirty="0"/>
          </a:p>
        </p:txBody>
      </p:sp>
      <p:sp>
        <p:nvSpPr>
          <p:cNvPr id="5" name="제목 1"/>
          <p:cNvSpPr>
            <a:spLocks noGrp="1"/>
          </p:cNvSpPr>
          <p:nvPr>
            <p:ph type="title"/>
          </p:nvPr>
        </p:nvSpPr>
        <p:spPr>
          <a:xfrm>
            <a:off x="113978" y="331788"/>
            <a:ext cx="4386014" cy="346050"/>
          </a:xfrm>
          <a:prstGeom prst="rect">
            <a:avLst/>
          </a:prstGeom>
        </p:spPr>
        <p:txBody>
          <a:bodyPr/>
          <a:lstStyle>
            <a:lvl1pPr algn="l">
              <a:defRPr sz="1600" b="1" spc="0" baseline="0">
                <a:solidFill>
                  <a:schemeClr val="bg1"/>
                </a:solidFill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 dirty="0"/>
          </a:p>
        </p:txBody>
      </p:sp>
      <p:sp>
        <p:nvSpPr>
          <p:cNvPr id="4" name="슬라이드 번호 개체 틀 5"/>
          <p:cNvSpPr>
            <a:spLocks noGrp="1"/>
          </p:cNvSpPr>
          <p:nvPr>
            <p:ph type="sldNum" sz="quarter" idx="10"/>
          </p:nvPr>
        </p:nvSpPr>
        <p:spPr>
          <a:xfrm>
            <a:off x="3419475" y="6519863"/>
            <a:ext cx="2133600" cy="365125"/>
          </a:xfrm>
        </p:spPr>
        <p:txBody>
          <a:bodyPr/>
          <a:lstStyle>
            <a:lvl1pPr>
              <a:defRPr b="1"/>
            </a:lvl1pPr>
          </a:lstStyle>
          <a:p>
            <a:pPr>
              <a:defRPr/>
            </a:pPr>
            <a:fld id="{D6DEC2FE-B0DB-4456-877E-D7AACC38A918}" type="slidenum">
              <a:rPr lang="ko-KR" altLang="en-US"/>
              <a:pPr>
                <a:defRPr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5339456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0" y="18628"/>
            <a:ext cx="9144000" cy="6858000"/>
          </a:xfrm>
          <a:prstGeom prst="rect">
            <a:avLst/>
          </a:prstGeom>
          <a:gradFill flip="none" rotWithShape="1">
            <a:gsLst>
              <a:gs pos="1000">
                <a:schemeClr val="bg1"/>
              </a:gs>
              <a:gs pos="20000">
                <a:schemeClr val="bg1"/>
              </a:gs>
              <a:gs pos="50000">
                <a:schemeClr val="bg1"/>
              </a:gs>
              <a:gs pos="63000">
                <a:schemeClr val="bg1"/>
              </a:gs>
              <a:gs pos="95000">
                <a:schemeClr val="accent5">
                  <a:lumMod val="20000"/>
                  <a:lumOff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ko-KR" altLang="en-US" spc="-150">
              <a:solidFill>
                <a:prstClr val="white"/>
              </a:solidFill>
              <a:latin typeface="나눔고딕 ExtraBold" pitchFamily="50" charset="-127"/>
              <a:ea typeface="나눔고딕 ExtraBold" pitchFamily="50" charset="-127"/>
            </a:endParaRPr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011141"/>
            <a:ext cx="7772400" cy="1362075"/>
          </a:xfrm>
          <a:prstGeom prst="rect">
            <a:avLst/>
          </a:prstGeom>
        </p:spPr>
        <p:txBody>
          <a:bodyPr anchor="t">
            <a:normAutofit/>
          </a:bodyPr>
          <a:lstStyle>
            <a:lvl1pPr algn="l">
              <a:defRPr sz="4400" b="1" cap="all" spc="-150">
                <a:latin typeface="나눔고딕 ExtraBold" pitchFamily="50" charset="-127"/>
                <a:ea typeface="나눔고딕 ExtraBold" pitchFamily="50" charset="-127"/>
              </a:defRPr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 dirty="0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276872"/>
            <a:ext cx="7772400" cy="1500187"/>
          </a:xfrm>
          <a:prstGeom prst="rect">
            <a:avLst/>
          </a:prstGeom>
        </p:spPr>
        <p:txBody>
          <a:bodyPr anchor="b">
            <a:normAutofit/>
          </a:bodyPr>
          <a:lstStyle>
            <a:lvl1pPr marL="0" indent="0">
              <a:buNone/>
              <a:defRPr sz="2800" spc="-150">
                <a:solidFill>
                  <a:schemeClr val="tx1">
                    <a:tint val="75000"/>
                  </a:schemeClr>
                </a:solidFill>
                <a:latin typeface="나눔고딕 ExtraBold" pitchFamily="50" charset="-127"/>
                <a:ea typeface="나눔고딕 ExtraBold" pitchFamily="50" charset="-127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>
          <a:xfrm>
            <a:off x="547936" y="6357742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pc="-150">
                <a:latin typeface="나눔고딕 ExtraBold" pitchFamily="50" charset="-127"/>
                <a:ea typeface="나눔고딕 ExtraBold" pitchFamily="50" charset="-127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ko-KR" dirty="0" smtClean="0">
                <a:solidFill>
                  <a:prstClr val="black"/>
                </a:solidFill>
              </a:rPr>
              <a:t>Practice and Plan of Financing Innovation for Creative Finance Activation</a:t>
            </a:r>
            <a:endParaRPr kumimoji="1" lang="ko-KR" altLang="en-US" dirty="0">
              <a:solidFill>
                <a:prstClr val="black"/>
              </a:solidFill>
            </a:endParaRPr>
          </a:p>
        </p:txBody>
      </p:sp>
      <p:sp>
        <p:nvSpPr>
          <p:cNvPr id="8" name="직사각형 7"/>
          <p:cNvSpPr/>
          <p:nvPr/>
        </p:nvSpPr>
        <p:spPr>
          <a:xfrm>
            <a:off x="0" y="3212976"/>
            <a:ext cx="146568" cy="3672408"/>
          </a:xfrm>
          <a:prstGeom prst="rect">
            <a:avLst/>
          </a:prstGeom>
          <a:solidFill>
            <a:schemeClr val="tx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ko-KR" altLang="en-US">
              <a:solidFill>
                <a:prstClr val="white"/>
              </a:solidFill>
              <a:latin typeface="나눔고딕 ExtraBold" pitchFamily="50" charset="-127"/>
              <a:ea typeface="나눔고딕 ExtraBold" pitchFamily="50" charset="-127"/>
            </a:endParaRPr>
          </a:p>
        </p:txBody>
      </p:sp>
      <p:sp>
        <p:nvSpPr>
          <p:cNvPr id="9" name="직사각형 8"/>
          <p:cNvSpPr/>
          <p:nvPr/>
        </p:nvSpPr>
        <p:spPr>
          <a:xfrm>
            <a:off x="0" y="1916832"/>
            <a:ext cx="146568" cy="1987465"/>
          </a:xfrm>
          <a:prstGeom prst="rect">
            <a:avLst/>
          </a:prstGeom>
          <a:solidFill>
            <a:schemeClr val="accent2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kumimoji="1" lang="ko-KR" altLang="en-US">
              <a:solidFill>
                <a:prstClr val="white"/>
              </a:solidFill>
              <a:latin typeface="나눔고딕 ExtraBold" pitchFamily="50" charset="-127"/>
              <a:ea typeface="나눔고딕 ExtraBold" pitchFamily="50" charset="-127"/>
            </a:endParaRPr>
          </a:p>
        </p:txBody>
      </p:sp>
      <p:cxnSp>
        <p:nvCxnSpPr>
          <p:cNvPr id="11" name="직선 연결선 10"/>
          <p:cNvCxnSpPr/>
          <p:nvPr/>
        </p:nvCxnSpPr>
        <p:spPr>
          <a:xfrm>
            <a:off x="0" y="3904297"/>
            <a:ext cx="7668344" cy="0"/>
          </a:xfrm>
          <a:prstGeom prst="line">
            <a:avLst/>
          </a:prstGeom>
          <a:ln>
            <a:gradFill>
              <a:gsLst>
                <a:gs pos="0">
                  <a:schemeClr val="tx2">
                    <a:lumMod val="50000"/>
                  </a:schemeClr>
                </a:gs>
                <a:gs pos="50000">
                  <a:schemeClr val="tx2">
                    <a:lumMod val="50000"/>
                    <a:alpha val="52000"/>
                  </a:schemeClr>
                </a:gs>
                <a:gs pos="100000">
                  <a:schemeClr val="accent1">
                    <a:tint val="23500"/>
                    <a:satMod val="160000"/>
                    <a:alpha val="0"/>
                  </a:schemeClr>
                </a:gs>
              </a:gsLst>
              <a:lin ang="120000" scaled="0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" name="Picture 5" descr="C:\Users\Risingdream\Pictures\121f47_6ee7ddc1c5fa460983336fcaf7ec8494_png_srz_1185_905_85_22_0_50_1_20_0.png"/>
          <p:cNvPicPr>
            <a:picLocks noChangeAspect="1" noChangeArrowheads="1"/>
          </p:cNvPicPr>
          <p:nvPr userDrawn="1"/>
        </p:nvPicPr>
        <p:blipFill rotWithShape="1"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CrisscrossEtching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-29101" t="97" r="-9231" b="40986"/>
          <a:stretch/>
        </p:blipFill>
        <p:spPr bwMode="auto">
          <a:xfrm>
            <a:off x="4947408" y="5509502"/>
            <a:ext cx="4499928" cy="13598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슬라이드 번호 개체 틀 5"/>
          <p:cNvSpPr txBox="1">
            <a:spLocks/>
          </p:cNvSpPr>
          <p:nvPr userDrawn="1"/>
        </p:nvSpPr>
        <p:spPr>
          <a:xfrm>
            <a:off x="234504" y="6356350"/>
            <a:ext cx="6214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ko-KR"/>
            </a:defPPr>
            <a:lvl1pPr marL="0" algn="r" defTabSz="914400" rtl="0" eaLnBrk="1" latinLnBrk="1" hangingPunct="1">
              <a:defRPr sz="1200" kern="1200" spc="-150">
                <a:solidFill>
                  <a:schemeClr val="tx1">
                    <a:tint val="75000"/>
                  </a:schemeClr>
                </a:solidFill>
                <a:latin typeface="나눔고딕 ExtraBold" pitchFamily="50" charset="-127"/>
                <a:ea typeface="나눔고딕 ExtraBold" pitchFamily="50" charset="-127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CFDAA355-F848-4121-921E-58CC0DD21412}" type="slidenum">
              <a:rPr kumimoji="1" lang="ko-KR" altLang="en-US" smtClean="0">
                <a:solidFill>
                  <a:prstClr val="black">
                    <a:tint val="75000"/>
                  </a:prstClr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kumimoji="1" lang="ko-KR" altLang="en-US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61047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그림 8" descr="ppt속지상부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8820150" cy="890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3419475" y="653732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 b="1">
                <a:solidFill>
                  <a:srgbClr val="0070C0"/>
                </a:solidFill>
                <a:ea typeface="맑은 고딕" pitchFamily="50" charset="-127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385ABBD-4B6A-48A4-8ECE-02522B80636C}" type="slidenum">
              <a:rPr kumimoji="1" lang="ko-KR" alt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kumimoji="1" lang="ko-KR" altLang="en-US" dirty="0"/>
          </a:p>
        </p:txBody>
      </p:sp>
      <p:cxnSp>
        <p:nvCxnSpPr>
          <p:cNvPr id="8" name="직선 연결선 7"/>
          <p:cNvCxnSpPr/>
          <p:nvPr userDrawn="1"/>
        </p:nvCxnSpPr>
        <p:spPr>
          <a:xfrm>
            <a:off x="249238" y="6353175"/>
            <a:ext cx="8891587" cy="0"/>
          </a:xfrm>
          <a:prstGeom prst="line">
            <a:avLst/>
          </a:prstGeom>
          <a:ln w="38100">
            <a:solidFill>
              <a:srgbClr val="0194D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9" name="그림 11" descr="좌우조합.png"/>
          <p:cNvPicPr>
            <a:picLocks noChangeAspect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1463" y="6432550"/>
            <a:ext cx="700087" cy="309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31" name="그림 14" descr="kdi.png"/>
          <p:cNvPicPr>
            <a:picLocks noChangeAspect="1"/>
          </p:cNvPicPr>
          <p:nvPr userDrawn="1"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27988" y="6524625"/>
            <a:ext cx="889000" cy="179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그림 8" descr="C:\Users\master\Desktop\기재부 로고(영문).PNG"/>
          <p:cNvPicPr/>
          <p:nvPr userDrawn="1"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94204" y="6490347"/>
            <a:ext cx="871297" cy="267029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10680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37" r:id="rId4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맑은 고딕" pitchFamily="50" charset="-127"/>
          <a:ea typeface="맑은 고딕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부제목 2"/>
          <p:cNvSpPr>
            <a:spLocks noGrp="1"/>
          </p:cNvSpPr>
          <p:nvPr>
            <p:ph type="subTitle" idx="1"/>
          </p:nvPr>
        </p:nvSpPr>
        <p:spPr bwMode="auto">
          <a:xfrm>
            <a:off x="1468104" y="5885656"/>
            <a:ext cx="6192663" cy="1008062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algn="ctr" eaLnBrk="1" hangingPunct="1"/>
            <a:r>
              <a:rPr lang="en-US" altLang="ko-KR" sz="1300" b="1" dirty="0" smtClean="0">
                <a:latin typeface="Trebuchet MS" pitchFamily="34" charset="0"/>
              </a:rPr>
              <a:t>Ministry </a:t>
            </a:r>
            <a:r>
              <a:rPr lang="en-US" altLang="ko-KR" sz="1300" b="1" dirty="0">
                <a:latin typeface="Trebuchet MS" pitchFamily="34" charset="0"/>
              </a:rPr>
              <a:t>of Strategy and Finance of Korea</a:t>
            </a:r>
          </a:p>
          <a:p>
            <a:pPr algn="ctr" eaLnBrk="1" hangingPunct="1"/>
            <a:r>
              <a:rPr lang="en-US" altLang="ko-KR" sz="1300" b="1" dirty="0" smtClean="0">
                <a:latin typeface="Trebuchet MS" pitchFamily="34" charset="0"/>
              </a:rPr>
              <a:t>Korea Development Institute (KDI)</a:t>
            </a:r>
            <a:endParaRPr lang="en-US" altLang="ko-KR" sz="1300" b="1" dirty="0">
              <a:latin typeface="Trebuchet MS" pitchFamily="34" charset="0"/>
            </a:endParaRPr>
          </a:p>
          <a:p>
            <a:pPr algn="ctr" eaLnBrk="1" hangingPunct="1"/>
            <a:r>
              <a:rPr lang="en-US" altLang="ko-KR" sz="1300" b="1" dirty="0">
                <a:latin typeface="Trebuchet MS" pitchFamily="34" charset="0"/>
              </a:rPr>
              <a:t>Bulgarian Small and Medium Enterprises Promotion Agency</a:t>
            </a:r>
            <a:endParaRPr lang="ko-KR" altLang="en-US" sz="1300" b="1" dirty="0">
              <a:latin typeface="Trebuchet MS" pitchFamily="34" charset="0"/>
            </a:endParaRPr>
          </a:p>
        </p:txBody>
      </p:sp>
      <p:sp>
        <p:nvSpPr>
          <p:cNvPr id="4" name="제목 3"/>
          <p:cNvSpPr>
            <a:spLocks noGrp="1"/>
          </p:cNvSpPr>
          <p:nvPr>
            <p:ph type="ctrTitle"/>
          </p:nvPr>
        </p:nvSpPr>
        <p:spPr>
          <a:xfrm>
            <a:off x="197096" y="1772816"/>
            <a:ext cx="8712968" cy="1631603"/>
          </a:xfrm>
        </p:spPr>
        <p:txBody>
          <a:bodyPr>
            <a:normAutofit fontScale="90000"/>
          </a:bodyPr>
          <a:lstStyle/>
          <a:p>
            <a:r>
              <a:rPr lang="en-US" altLang="ko-KR" dirty="0" smtClean="0">
                <a:latin typeface="Trebuchet MS" pitchFamily="34" charset="0"/>
              </a:rPr>
              <a:t>2016/17 Knowledge </a:t>
            </a:r>
            <a:r>
              <a:rPr lang="en-US" altLang="ko-KR" dirty="0">
                <a:latin typeface="Trebuchet MS" pitchFamily="34" charset="0"/>
              </a:rPr>
              <a:t>Sharing Program </a:t>
            </a:r>
            <a:r>
              <a:rPr lang="en-US" altLang="ko-KR" dirty="0" smtClean="0">
                <a:latin typeface="Trebuchet MS" pitchFamily="34" charset="0"/>
              </a:rPr>
              <a:t>with Bulgaria</a:t>
            </a:r>
            <a:br>
              <a:rPr lang="en-US" altLang="ko-KR" dirty="0" smtClean="0">
                <a:latin typeface="Trebuchet MS" pitchFamily="34" charset="0"/>
              </a:rPr>
            </a:br>
            <a:r>
              <a:rPr lang="en-US" altLang="ko-KR" dirty="0" smtClean="0">
                <a:latin typeface="Trebuchet MS" pitchFamily="34" charset="0"/>
              </a:rPr>
              <a:t> </a:t>
            </a:r>
            <a:br>
              <a:rPr lang="en-US" altLang="ko-KR" dirty="0" smtClean="0">
                <a:latin typeface="Trebuchet MS" pitchFamily="34" charset="0"/>
              </a:rPr>
            </a:br>
            <a:r>
              <a:rPr lang="en-US" altLang="ko-KR" sz="2400" dirty="0"/>
              <a:t>Promotion of Bulgarian Small </a:t>
            </a:r>
            <a:r>
              <a:rPr lang="en-US" altLang="ko-KR" sz="2400" dirty="0" smtClean="0"/>
              <a:t>and </a:t>
            </a:r>
            <a:r>
              <a:rPr lang="en-US" altLang="ko-KR" sz="2400" dirty="0"/>
              <a:t>Medium </a:t>
            </a:r>
            <a:r>
              <a:rPr lang="en-US" altLang="ko-KR" sz="2400" dirty="0" smtClean="0"/>
              <a:t>Enterprises</a:t>
            </a:r>
            <a:r>
              <a:rPr lang="ko-KR" altLang="ko-KR" sz="2400" dirty="0"/>
              <a:t/>
            </a:r>
            <a:br>
              <a:rPr lang="ko-KR" altLang="ko-KR" sz="2400" dirty="0"/>
            </a:br>
            <a:r>
              <a:rPr lang="ko-KR" altLang="ko-KR" sz="2400" dirty="0"/>
              <a:t/>
            </a:r>
            <a:br>
              <a:rPr lang="ko-KR" altLang="ko-KR" sz="2400" dirty="0"/>
            </a:br>
            <a:r>
              <a:rPr lang="en-US" altLang="ko-KR" dirty="0" smtClean="0">
                <a:latin typeface="Trebuchet MS" pitchFamily="34" charset="0"/>
              </a:rPr>
              <a:t/>
            </a:r>
            <a:br>
              <a:rPr lang="en-US" altLang="ko-KR" dirty="0" smtClean="0">
                <a:latin typeface="Trebuchet MS" pitchFamily="34" charset="0"/>
              </a:rPr>
            </a:br>
            <a:endParaRPr lang="ko-KR" altLang="en-US" sz="2200" dirty="0">
              <a:latin typeface="Trebuchet MS" pitchFamily="34" charset="0"/>
            </a:endParaRPr>
          </a:p>
        </p:txBody>
      </p:sp>
      <p:sp>
        <p:nvSpPr>
          <p:cNvPr id="5" name="Rectangle 19"/>
          <p:cNvSpPr txBox="1">
            <a:spLocks noChangeArrowheads="1"/>
          </p:cNvSpPr>
          <p:nvPr/>
        </p:nvSpPr>
        <p:spPr bwMode="gray">
          <a:xfrm>
            <a:off x="1555068" y="3969073"/>
            <a:ext cx="6030804" cy="118812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algn="ctr">
              <a:spcAft>
                <a:spcPts val="0"/>
              </a:spcAft>
              <a:defRPr/>
            </a:pPr>
            <a:r>
              <a:rPr lang="en-US" altLang="ko-KR" b="1" kern="0" noProof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나눔고딕 ExtraBold" pitchFamily="50" charset="-127"/>
                <a:cs typeface="Arial"/>
              </a:rPr>
              <a:t>Hang Yong LEE</a:t>
            </a:r>
          </a:p>
          <a:p>
            <a:pPr algn="ctr">
              <a:spcAft>
                <a:spcPts val="0"/>
              </a:spcAft>
              <a:defRPr/>
            </a:pPr>
            <a:r>
              <a:rPr lang="en-US" altLang="ko-KR" b="1" kern="0" noProof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나눔고딕 ExtraBold" pitchFamily="50" charset="-127"/>
                <a:cs typeface="Arial"/>
              </a:rPr>
              <a:t>Hangyang University</a:t>
            </a:r>
          </a:p>
          <a:p>
            <a:pPr algn="ctr">
              <a:spcAft>
                <a:spcPts val="0"/>
              </a:spcAft>
              <a:defRPr/>
            </a:pPr>
            <a:endParaRPr lang="en-US" altLang="ko-KR" b="1" kern="0" noProof="1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lt"/>
              <a:ea typeface="나눔고딕 ExtraBold" pitchFamily="50" charset="-127"/>
              <a:cs typeface="Arial"/>
            </a:endParaRPr>
          </a:p>
          <a:p>
            <a:pPr algn="ctr">
              <a:spcAft>
                <a:spcPts val="0"/>
              </a:spcAft>
              <a:defRPr/>
            </a:pPr>
            <a:r>
              <a:rPr lang="en-US" altLang="ko-KR" sz="1300" b="1" kern="0" noProof="1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나눔고딕 ExtraBold" pitchFamily="50" charset="-127"/>
                <a:cs typeface="Arial"/>
              </a:rPr>
              <a:t>Aug. 29, 2016</a:t>
            </a:r>
          </a:p>
        </p:txBody>
      </p:sp>
    </p:spTree>
    <p:extLst>
      <p:ext uri="{BB962C8B-B14F-4D97-AF65-F5344CB8AC3E}">
        <p14:creationId xmlns:p14="http://schemas.microsoft.com/office/powerpoint/2010/main" val="87455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2" name="AutoShape 4"/>
          <p:cNvSpPr>
            <a:spLocks noChangeArrowheads="1"/>
          </p:cNvSpPr>
          <p:nvPr/>
        </p:nvSpPr>
        <p:spPr bwMode="auto">
          <a:xfrm>
            <a:off x="539262" y="188640"/>
            <a:ext cx="6553200" cy="542925"/>
          </a:xfrm>
          <a:prstGeom prst="roundRect">
            <a:avLst>
              <a:gd name="adj" fmla="val 11745"/>
            </a:avLst>
          </a:prstGeom>
          <a:noFill/>
          <a:ln>
            <a:noFill/>
          </a:ln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marL="171450" indent="-171450" eaLnBrk="0" hangingPunct="0">
              <a:spcBef>
                <a:spcPct val="20000"/>
              </a:spcBef>
              <a:buClr>
                <a:schemeClr val="accent1"/>
              </a:buClr>
              <a:buChar char="•"/>
              <a:defRPr kumimoji="1" sz="1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Char char="–"/>
              <a:defRPr kumimoji="1" sz="1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kumimoji="1" sz="1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Char char="–"/>
              <a:defRPr kumimoji="1" sz="1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»"/>
              <a:defRPr kumimoji="1" sz="1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»"/>
              <a:defRPr kumimoji="1" sz="1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»"/>
              <a:defRPr kumimoji="1" sz="1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»"/>
              <a:defRPr kumimoji="1" sz="1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»"/>
              <a:defRPr kumimoji="1" sz="1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latinLnBrk="0" hangingPunct="1">
              <a:lnSpc>
                <a:spcPct val="90000"/>
              </a:lnSpc>
              <a:spcBef>
                <a:spcPct val="50000"/>
              </a:spcBef>
              <a:buClrTx/>
              <a:buSzPct val="130000"/>
              <a:buFontTx/>
              <a:buNone/>
            </a:pPr>
            <a:endParaRPr kumimoji="0" lang="ko-KR" altLang="en-US" sz="2800" dirty="0">
              <a:solidFill>
                <a:srgbClr val="FFFFCC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2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Background</a:t>
            </a:r>
            <a:r>
              <a:rPr lang="ko-KR" altLang="en-US" dirty="0" smtClean="0"/>
              <a:t> 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41995" y="1340768"/>
            <a:ext cx="8640960" cy="4824536"/>
          </a:xfrm>
        </p:spPr>
        <p:txBody>
          <a:bodyPr/>
          <a:lstStyle/>
          <a:p>
            <a:r>
              <a:rPr lang="en-US" altLang="ko-KR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altLang="ko-KR" sz="2400" dirty="0" smtClean="0">
                <a:latin typeface="Book Antiqua" panose="02040602050305030304" pitchFamily="18" charset="0"/>
                <a:cs typeface="Verdana" panose="020B0604030504040204" pitchFamily="34" charset="0"/>
              </a:rPr>
              <a:t>SMEs are important for sustainable economic growth</a:t>
            </a:r>
          </a:p>
          <a:p>
            <a:pPr marL="540000" lvl="1"/>
            <a:r>
              <a:rPr lang="en-US" altLang="ko-KR" sz="2400" dirty="0" smtClean="0">
                <a:latin typeface="Book Antiqua" panose="02040602050305030304" pitchFamily="18" charset="0"/>
                <a:cs typeface="Verdana" panose="020B0604030504040204" pitchFamily="34" charset="0"/>
              </a:rPr>
              <a:t> Flexible in size, organization and management</a:t>
            </a:r>
          </a:p>
          <a:p>
            <a:pPr marL="540000" lvl="1"/>
            <a:r>
              <a:rPr lang="en-US" altLang="ko-KR" sz="2400" dirty="0" smtClean="0">
                <a:latin typeface="Book Antiqua" panose="02040602050305030304" pitchFamily="18" charset="0"/>
                <a:cs typeface="Verdana" panose="020B0604030504040204" pitchFamily="34" charset="0"/>
              </a:rPr>
              <a:t> Easier to bring new ideas and to take risky attempts</a:t>
            </a:r>
          </a:p>
          <a:p>
            <a:r>
              <a:rPr lang="en-US" altLang="ko-KR" sz="2400" dirty="0" smtClean="0">
                <a:latin typeface="Book Antiqua" panose="02040602050305030304" pitchFamily="18" charset="0"/>
                <a:cs typeface="Verdana" panose="020B0604030504040204" pitchFamily="34" charset="0"/>
              </a:rPr>
              <a:t> But, there are market failure: financing, human resources, </a:t>
            </a:r>
          </a:p>
          <a:p>
            <a:pPr indent="0">
              <a:buNone/>
            </a:pPr>
            <a:r>
              <a:rPr lang="en-US" altLang="ko-KR" sz="2400" dirty="0">
                <a:latin typeface="Book Antiqua" panose="02040602050305030304" pitchFamily="18" charset="0"/>
                <a:cs typeface="Verdana" panose="020B0604030504040204" pitchFamily="34" charset="0"/>
              </a:rPr>
              <a:t> </a:t>
            </a:r>
            <a:r>
              <a:rPr lang="en-US" altLang="ko-KR" sz="2400" dirty="0" smtClean="0">
                <a:latin typeface="Book Antiqua" panose="02040602050305030304" pitchFamily="18" charset="0"/>
                <a:cs typeface="Verdana" panose="020B0604030504040204" pitchFamily="34" charset="0"/>
              </a:rPr>
              <a:t>   technology, marketing, etc.</a:t>
            </a:r>
          </a:p>
          <a:p>
            <a:pPr marL="540000" lvl="1"/>
            <a:r>
              <a:rPr lang="en-US" altLang="ko-KR" sz="2400" dirty="0" smtClean="0">
                <a:latin typeface="Book Antiqua" panose="02040602050305030304" pitchFamily="18" charset="0"/>
                <a:cs typeface="Verdana" panose="020B0604030504040204" pitchFamily="34" charset="0"/>
              </a:rPr>
              <a:t> Need government support</a:t>
            </a:r>
          </a:p>
        </p:txBody>
      </p:sp>
    </p:spTree>
    <p:extLst>
      <p:ext uri="{BB962C8B-B14F-4D97-AF65-F5344CB8AC3E}">
        <p14:creationId xmlns:p14="http://schemas.microsoft.com/office/powerpoint/2010/main" val="108534962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2" name="AutoShape 4"/>
          <p:cNvSpPr>
            <a:spLocks noChangeArrowheads="1"/>
          </p:cNvSpPr>
          <p:nvPr/>
        </p:nvSpPr>
        <p:spPr bwMode="auto">
          <a:xfrm>
            <a:off x="539262" y="188640"/>
            <a:ext cx="6553200" cy="542925"/>
          </a:xfrm>
          <a:prstGeom prst="roundRect">
            <a:avLst>
              <a:gd name="adj" fmla="val 11745"/>
            </a:avLst>
          </a:prstGeom>
          <a:noFill/>
          <a:ln>
            <a:noFill/>
          </a:ln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marL="171450" indent="-171450" eaLnBrk="0" hangingPunct="0">
              <a:spcBef>
                <a:spcPct val="20000"/>
              </a:spcBef>
              <a:buClr>
                <a:schemeClr val="accent1"/>
              </a:buClr>
              <a:buChar char="•"/>
              <a:defRPr kumimoji="1" sz="1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Char char="–"/>
              <a:defRPr kumimoji="1" sz="1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kumimoji="1" sz="1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Char char="–"/>
              <a:defRPr kumimoji="1" sz="1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»"/>
              <a:defRPr kumimoji="1" sz="1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»"/>
              <a:defRPr kumimoji="1" sz="1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»"/>
              <a:defRPr kumimoji="1" sz="1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»"/>
              <a:defRPr kumimoji="1" sz="1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»"/>
              <a:defRPr kumimoji="1" sz="1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latinLnBrk="0" hangingPunct="1">
              <a:lnSpc>
                <a:spcPct val="90000"/>
              </a:lnSpc>
              <a:spcBef>
                <a:spcPct val="50000"/>
              </a:spcBef>
              <a:buClrTx/>
              <a:buSzPct val="130000"/>
              <a:buFontTx/>
              <a:buNone/>
            </a:pPr>
            <a:endParaRPr kumimoji="0" lang="ko-KR" altLang="en-US" sz="2800" dirty="0">
              <a:solidFill>
                <a:srgbClr val="FFFFCC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6461" y="287077"/>
            <a:ext cx="8244000" cy="346050"/>
          </a:xfrm>
        </p:spPr>
        <p:txBody>
          <a:bodyPr>
            <a:noAutofit/>
          </a:bodyPr>
          <a:lstStyle/>
          <a:p>
            <a:r>
              <a:rPr lang="en-US" altLang="ko-KR" sz="2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SMEs vs. Large corporations in Korea</a:t>
            </a:r>
            <a:endParaRPr lang="ko-KR" altLang="en-US" dirty="0"/>
          </a:p>
        </p:txBody>
      </p:sp>
      <p:graphicFrame>
        <p:nvGraphicFramePr>
          <p:cNvPr id="5" name="내용 개체 틀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82868233"/>
              </p:ext>
            </p:extLst>
          </p:nvPr>
        </p:nvGraphicFramePr>
        <p:xfrm>
          <a:off x="241995" y="2060848"/>
          <a:ext cx="8642350" cy="30963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내용 개체 틀 2"/>
          <p:cNvSpPr txBox="1">
            <a:spLocks/>
          </p:cNvSpPr>
          <p:nvPr/>
        </p:nvSpPr>
        <p:spPr>
          <a:xfrm>
            <a:off x="241995" y="1052736"/>
            <a:ext cx="4041973" cy="864096"/>
          </a:xfrm>
          <a:prstGeom prst="rect">
            <a:avLst/>
          </a:prstGeom>
          <a:ln>
            <a:solidFill>
              <a:schemeClr val="tx2">
                <a:lumMod val="20000"/>
                <a:lumOff val="80000"/>
              </a:schemeClr>
            </a:solidFill>
            <a:prstDash val="lgDash"/>
          </a:ln>
        </p:spPr>
        <p:txBody>
          <a:bodyPr/>
          <a:lstStyle>
            <a:lvl1pPr marL="180000" indent="180000" algn="l" rtl="0" eaLnBrk="0" fontAlgn="base" latinLnBrk="1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chemeClr val="tx2">
                  <a:lumMod val="40000"/>
                  <a:lumOff val="60000"/>
                </a:schemeClr>
              </a:buClr>
              <a:buSzPct val="80000"/>
              <a:buFont typeface="맑은 고딕" pitchFamily="50" charset="-127"/>
              <a:buChar char="▶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2000" indent="180000" algn="l" rtl="0" eaLnBrk="0" fontAlgn="base" latinLnBrk="1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0070C0"/>
              </a:buClr>
              <a:buSzPct val="70000"/>
              <a:buFont typeface="맑은 고딕" pitchFamily="50" charset="-127"/>
              <a:buChar char="▷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0000" indent="180000" algn="l" rtl="0" eaLnBrk="0" fontAlgn="base" latinLnBrk="1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80000"/>
              <a:buFont typeface="맑은 고딕" pitchFamily="50" charset="-127"/>
              <a:buChar char="▶"/>
              <a:defRPr sz="1200" b="1" kern="1200" spc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68000" indent="180000" algn="l" rtl="0" eaLnBrk="0" fontAlgn="base" latinLnBrk="1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70000"/>
              <a:buFont typeface="맑은 고딕" pitchFamily="50" charset="-127"/>
              <a:buChar char="▷"/>
              <a:defRPr sz="1200" kern="1200" spc="-15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540000" indent="180000" algn="l" rtl="0" eaLnBrk="0" fontAlgn="base" latinLnBrk="1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chemeClr val="bg1">
                  <a:lumMod val="50000"/>
                </a:schemeClr>
              </a:buClr>
              <a:buSzPct val="50000"/>
              <a:buFont typeface="Wingdings" pitchFamily="2" charset="2"/>
              <a:buChar char="l"/>
              <a:defRPr sz="1200" kern="1200" spc="-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>
              <a:buNone/>
            </a:pPr>
            <a:r>
              <a:rPr lang="en-US" altLang="ko-KR" sz="2000" dirty="0" smtClean="0">
                <a:latin typeface="Book Antiqua" panose="02040602050305030304" pitchFamily="18" charset="0"/>
                <a:cs typeface="Verdana" panose="020B0604030504040204" pitchFamily="34" charset="0"/>
              </a:rPr>
              <a:t>Contribution by SMEs to value added (</a:t>
            </a:r>
            <a:r>
              <a:rPr lang="en-US" altLang="ko-KR" sz="2000" dirty="0" err="1" smtClean="0">
                <a:latin typeface="Book Antiqua" panose="02040602050305030304" pitchFamily="18" charset="0"/>
                <a:cs typeface="Verdana" panose="020B0604030504040204" pitchFamily="34" charset="0"/>
              </a:rPr>
              <a:t>mfg</a:t>
            </a:r>
            <a:r>
              <a:rPr lang="en-US" altLang="ko-KR" sz="2000" dirty="0" smtClean="0">
                <a:latin typeface="Book Antiqua" panose="02040602050305030304" pitchFamily="18" charset="0"/>
                <a:cs typeface="Verdana" panose="020B0604030504040204" pitchFamily="34" charset="0"/>
              </a:rPr>
              <a:t>)</a:t>
            </a:r>
          </a:p>
        </p:txBody>
      </p:sp>
      <p:graphicFrame>
        <p:nvGraphicFramePr>
          <p:cNvPr id="7" name="내용 개체 틀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56678331"/>
              </p:ext>
            </p:extLst>
          </p:nvPr>
        </p:nvGraphicFramePr>
        <p:xfrm>
          <a:off x="4932040" y="2420888"/>
          <a:ext cx="3951610" cy="25202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" name="내용 개체 틀 2"/>
          <p:cNvSpPr txBox="1">
            <a:spLocks/>
          </p:cNvSpPr>
          <p:nvPr/>
        </p:nvSpPr>
        <p:spPr>
          <a:xfrm>
            <a:off x="4788024" y="1052736"/>
            <a:ext cx="4095626" cy="864096"/>
          </a:xfrm>
          <a:prstGeom prst="rect">
            <a:avLst/>
          </a:prstGeom>
          <a:ln>
            <a:solidFill>
              <a:schemeClr val="tx2">
                <a:lumMod val="20000"/>
                <a:lumOff val="80000"/>
              </a:schemeClr>
            </a:solidFill>
            <a:prstDash val="lgDash"/>
          </a:ln>
        </p:spPr>
        <p:txBody>
          <a:bodyPr/>
          <a:lstStyle>
            <a:lvl1pPr marL="180000" indent="180000" algn="l" rtl="0" eaLnBrk="0" fontAlgn="base" latinLnBrk="1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chemeClr val="tx2">
                  <a:lumMod val="40000"/>
                  <a:lumOff val="60000"/>
                </a:schemeClr>
              </a:buClr>
              <a:buSzPct val="80000"/>
              <a:buFont typeface="맑은 고딕" pitchFamily="50" charset="-127"/>
              <a:buChar char="▶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2000" indent="180000" algn="l" rtl="0" eaLnBrk="0" fontAlgn="base" latinLnBrk="1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0070C0"/>
              </a:buClr>
              <a:buSzPct val="70000"/>
              <a:buFont typeface="맑은 고딕" pitchFamily="50" charset="-127"/>
              <a:buChar char="▷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0000" indent="180000" algn="l" rtl="0" eaLnBrk="0" fontAlgn="base" latinLnBrk="1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80000"/>
              <a:buFont typeface="맑은 고딕" pitchFamily="50" charset="-127"/>
              <a:buChar char="▶"/>
              <a:defRPr sz="1200" b="1" kern="1200" spc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68000" indent="180000" algn="l" rtl="0" eaLnBrk="0" fontAlgn="base" latinLnBrk="1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70000"/>
              <a:buFont typeface="맑은 고딕" pitchFamily="50" charset="-127"/>
              <a:buChar char="▷"/>
              <a:defRPr sz="1200" kern="1200" spc="-15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540000" indent="180000" algn="l" rtl="0" eaLnBrk="0" fontAlgn="base" latinLnBrk="1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chemeClr val="bg1">
                  <a:lumMod val="50000"/>
                </a:schemeClr>
              </a:buClr>
              <a:buSzPct val="50000"/>
              <a:buFont typeface="Wingdings" pitchFamily="2" charset="2"/>
              <a:buChar char="l"/>
              <a:defRPr sz="1200" kern="1200" spc="-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>
              <a:buNone/>
            </a:pPr>
            <a:r>
              <a:rPr lang="en-US" altLang="ko-KR" sz="2000" dirty="0" smtClean="0">
                <a:latin typeface="Book Antiqua" panose="02040602050305030304" pitchFamily="18" charset="0"/>
                <a:cs typeface="Verdana" panose="020B0604030504040204" pitchFamily="34" charset="0"/>
              </a:rPr>
              <a:t>Share of SME employment</a:t>
            </a:r>
          </a:p>
        </p:txBody>
      </p:sp>
      <p:sp>
        <p:nvSpPr>
          <p:cNvPr id="9" name="내용 개체 틀 2"/>
          <p:cNvSpPr txBox="1">
            <a:spLocks/>
          </p:cNvSpPr>
          <p:nvPr/>
        </p:nvSpPr>
        <p:spPr>
          <a:xfrm>
            <a:off x="244794" y="5373216"/>
            <a:ext cx="8071622" cy="682879"/>
          </a:xfrm>
          <a:prstGeom prst="rect">
            <a:avLst/>
          </a:prstGeom>
          <a:ln>
            <a:solidFill>
              <a:schemeClr val="tx2">
                <a:lumMod val="20000"/>
                <a:lumOff val="80000"/>
              </a:schemeClr>
            </a:solidFill>
            <a:prstDash val="lgDash"/>
          </a:ln>
        </p:spPr>
        <p:txBody>
          <a:bodyPr/>
          <a:lstStyle>
            <a:lvl1pPr marL="180000" indent="180000" algn="l" rtl="0" eaLnBrk="0" fontAlgn="base" latinLnBrk="1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chemeClr val="tx2">
                  <a:lumMod val="40000"/>
                  <a:lumOff val="60000"/>
                </a:schemeClr>
              </a:buClr>
              <a:buSzPct val="80000"/>
              <a:buFont typeface="맑은 고딕" pitchFamily="50" charset="-127"/>
              <a:buChar char="▶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2000" indent="180000" algn="l" rtl="0" eaLnBrk="0" fontAlgn="base" latinLnBrk="1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0070C0"/>
              </a:buClr>
              <a:buSzPct val="70000"/>
              <a:buFont typeface="맑은 고딕" pitchFamily="50" charset="-127"/>
              <a:buChar char="▷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0000" indent="180000" algn="l" rtl="0" eaLnBrk="0" fontAlgn="base" latinLnBrk="1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80000"/>
              <a:buFont typeface="맑은 고딕" pitchFamily="50" charset="-127"/>
              <a:buChar char="▶"/>
              <a:defRPr sz="1200" b="1" kern="1200" spc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68000" indent="180000" algn="l" rtl="0" eaLnBrk="0" fontAlgn="base" latinLnBrk="1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70000"/>
              <a:buFont typeface="맑은 고딕" pitchFamily="50" charset="-127"/>
              <a:buChar char="▷"/>
              <a:defRPr sz="1200" kern="1200" spc="-15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540000" indent="180000" algn="l" rtl="0" eaLnBrk="0" fontAlgn="base" latinLnBrk="1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chemeClr val="bg1">
                  <a:lumMod val="50000"/>
                </a:schemeClr>
              </a:buClr>
              <a:buSzPct val="50000"/>
              <a:buFont typeface="Wingdings" pitchFamily="2" charset="2"/>
              <a:buChar char="l"/>
              <a:defRPr sz="1200" kern="1200" spc="-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>
              <a:buNone/>
            </a:pPr>
            <a:r>
              <a:rPr lang="en-US" altLang="ko-KR" sz="2200" dirty="0" smtClean="0">
                <a:latin typeface="Book Antiqua" panose="02040602050305030304" pitchFamily="18" charset="0"/>
                <a:cs typeface="Verdana" panose="020B0604030504040204" pitchFamily="34" charset="0"/>
              </a:rPr>
              <a:t>But, productivity and profitability of SMEs are lower relative to </a:t>
            </a:r>
            <a:r>
              <a:rPr lang="en-US" altLang="ko-KR" sz="2200" dirty="0" smtClean="0">
                <a:latin typeface="Book Antiqua" panose="02040602050305030304" pitchFamily="18" charset="0"/>
                <a:cs typeface="Verdana" panose="020B0604030504040204" pitchFamily="34" charset="0"/>
              </a:rPr>
              <a:t>LEs </a:t>
            </a:r>
            <a:r>
              <a:rPr lang="en-US" altLang="ko-KR" sz="2200" dirty="0" smtClean="0">
                <a:latin typeface="Book Antiqua" panose="02040602050305030304" pitchFamily="18" charset="0"/>
                <a:cs typeface="Verdana" panose="020B0604030504040204" pitchFamily="34" charset="0"/>
              </a:rPr>
              <a:t>in Korea</a:t>
            </a:r>
          </a:p>
        </p:txBody>
      </p:sp>
    </p:spTree>
    <p:extLst>
      <p:ext uri="{BB962C8B-B14F-4D97-AF65-F5344CB8AC3E}">
        <p14:creationId xmlns:p14="http://schemas.microsoft.com/office/powerpoint/2010/main" val="309686790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2" name="AutoShape 4"/>
          <p:cNvSpPr>
            <a:spLocks noChangeArrowheads="1"/>
          </p:cNvSpPr>
          <p:nvPr/>
        </p:nvSpPr>
        <p:spPr bwMode="auto">
          <a:xfrm>
            <a:off x="539262" y="188640"/>
            <a:ext cx="6804000" cy="542925"/>
          </a:xfrm>
          <a:prstGeom prst="roundRect">
            <a:avLst>
              <a:gd name="adj" fmla="val 11745"/>
            </a:avLst>
          </a:prstGeom>
          <a:noFill/>
          <a:ln>
            <a:noFill/>
          </a:ln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marL="171450" indent="-171450" eaLnBrk="0" hangingPunct="0">
              <a:spcBef>
                <a:spcPct val="20000"/>
              </a:spcBef>
              <a:buClr>
                <a:schemeClr val="accent1"/>
              </a:buClr>
              <a:buChar char="•"/>
              <a:defRPr kumimoji="1" sz="1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Char char="–"/>
              <a:defRPr kumimoji="1" sz="1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kumimoji="1" sz="1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Char char="–"/>
              <a:defRPr kumimoji="1" sz="1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»"/>
              <a:defRPr kumimoji="1" sz="1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»"/>
              <a:defRPr kumimoji="1" sz="1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»"/>
              <a:defRPr kumimoji="1" sz="1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»"/>
              <a:defRPr kumimoji="1" sz="1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»"/>
              <a:defRPr kumimoji="1" sz="1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latinLnBrk="0" hangingPunct="1">
              <a:lnSpc>
                <a:spcPct val="90000"/>
              </a:lnSpc>
              <a:spcBef>
                <a:spcPct val="50000"/>
              </a:spcBef>
              <a:buClrTx/>
              <a:buSzPct val="130000"/>
              <a:buFontTx/>
              <a:buNone/>
            </a:pPr>
            <a:endParaRPr kumimoji="0" lang="ko-KR" altLang="en-US" sz="2800" dirty="0">
              <a:solidFill>
                <a:srgbClr val="FFFFCC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2800" dirty="0" smtClean="0">
                <a:latin typeface="Verdana" panose="020B0604030504040204" pitchFamily="34" charset="0"/>
                <a:cs typeface="Verdana" panose="020B0604030504040204" pitchFamily="34" charset="0"/>
              </a:rPr>
              <a:t>SMEs in Bulgaria</a:t>
            </a:r>
            <a:r>
              <a:rPr lang="ko-KR" altLang="en-US" sz="28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ko-KR" altLang="en-US" sz="2800" dirty="0">
              <a:latin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1177" y="2276872"/>
            <a:ext cx="7920880" cy="38884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내용 개체 틀 2"/>
          <p:cNvSpPr txBox="1">
            <a:spLocks/>
          </p:cNvSpPr>
          <p:nvPr/>
        </p:nvSpPr>
        <p:spPr>
          <a:xfrm>
            <a:off x="241995" y="1052736"/>
            <a:ext cx="8640960" cy="1008112"/>
          </a:xfrm>
          <a:prstGeom prst="rect">
            <a:avLst/>
          </a:prstGeom>
          <a:ln>
            <a:solidFill>
              <a:schemeClr val="tx2">
                <a:lumMod val="20000"/>
                <a:lumOff val="80000"/>
              </a:schemeClr>
            </a:solidFill>
            <a:prstDash val="lgDash"/>
          </a:ln>
        </p:spPr>
        <p:txBody>
          <a:bodyPr/>
          <a:lstStyle>
            <a:lvl1pPr marL="180000" indent="180000" algn="l" rtl="0" eaLnBrk="0" fontAlgn="base" latinLnBrk="1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chemeClr val="tx2">
                  <a:lumMod val="40000"/>
                  <a:lumOff val="60000"/>
                </a:schemeClr>
              </a:buClr>
              <a:buSzPct val="80000"/>
              <a:buFont typeface="맑은 고딕" pitchFamily="50" charset="-127"/>
              <a:buChar char="▶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2000" indent="180000" algn="l" rtl="0" eaLnBrk="0" fontAlgn="base" latinLnBrk="1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0070C0"/>
              </a:buClr>
              <a:buSzPct val="70000"/>
              <a:buFont typeface="맑은 고딕" pitchFamily="50" charset="-127"/>
              <a:buChar char="▷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0000" indent="180000" algn="l" rtl="0" eaLnBrk="0" fontAlgn="base" latinLnBrk="1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80000"/>
              <a:buFont typeface="맑은 고딕" pitchFamily="50" charset="-127"/>
              <a:buChar char="▶"/>
              <a:defRPr sz="1200" b="1" kern="1200" spc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68000" indent="180000" algn="l" rtl="0" eaLnBrk="0" fontAlgn="base" latinLnBrk="1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70000"/>
              <a:buFont typeface="맑은 고딕" pitchFamily="50" charset="-127"/>
              <a:buChar char="▷"/>
              <a:defRPr sz="1200" kern="1200" spc="-15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540000" indent="180000" algn="l" rtl="0" eaLnBrk="0" fontAlgn="base" latinLnBrk="1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chemeClr val="bg1">
                  <a:lumMod val="50000"/>
                </a:schemeClr>
              </a:buClr>
              <a:buSzPct val="50000"/>
              <a:buFont typeface="Wingdings" pitchFamily="2" charset="2"/>
              <a:buChar char="l"/>
              <a:defRPr sz="1200" kern="1200" spc="-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altLang="ko-KR" sz="24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altLang="ko-KR" sz="2400" dirty="0" smtClean="0">
                <a:latin typeface="Book Antiqua" panose="02040602050305030304" pitchFamily="18" charset="0"/>
                <a:ea typeface="Verdana" panose="020B0604030504040204" pitchFamily="34" charset="0"/>
                <a:cs typeface="Verdana" panose="020B0604030504040204" pitchFamily="34" charset="0"/>
              </a:rPr>
              <a:t>The contribution of SMEs in Bulgaria in creating value added and jobs exceeds the EU average.</a:t>
            </a:r>
          </a:p>
          <a:p>
            <a:pPr indent="0">
              <a:buNone/>
            </a:pPr>
            <a:endParaRPr lang="ko-KR" altLang="en-US" sz="2400" dirty="0">
              <a:latin typeface="Book Antiqua" panose="02040602050305030304" pitchFamily="18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682849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2" name="AutoShape 4"/>
          <p:cNvSpPr>
            <a:spLocks noChangeArrowheads="1"/>
          </p:cNvSpPr>
          <p:nvPr/>
        </p:nvSpPr>
        <p:spPr bwMode="auto">
          <a:xfrm>
            <a:off x="539262" y="188640"/>
            <a:ext cx="6804000" cy="542925"/>
          </a:xfrm>
          <a:prstGeom prst="roundRect">
            <a:avLst>
              <a:gd name="adj" fmla="val 11745"/>
            </a:avLst>
          </a:prstGeom>
          <a:noFill/>
          <a:ln>
            <a:noFill/>
          </a:ln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marL="171450" indent="-171450" eaLnBrk="0" hangingPunct="0">
              <a:spcBef>
                <a:spcPct val="20000"/>
              </a:spcBef>
              <a:buClr>
                <a:schemeClr val="accent1"/>
              </a:buClr>
              <a:buChar char="•"/>
              <a:defRPr kumimoji="1" sz="1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Char char="–"/>
              <a:defRPr kumimoji="1" sz="1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kumimoji="1" sz="1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Char char="–"/>
              <a:defRPr kumimoji="1" sz="1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»"/>
              <a:defRPr kumimoji="1" sz="1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»"/>
              <a:defRPr kumimoji="1" sz="1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»"/>
              <a:defRPr kumimoji="1" sz="1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»"/>
              <a:defRPr kumimoji="1" sz="1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»"/>
              <a:defRPr kumimoji="1" sz="1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latinLnBrk="0" hangingPunct="1">
              <a:lnSpc>
                <a:spcPct val="90000"/>
              </a:lnSpc>
              <a:spcBef>
                <a:spcPct val="50000"/>
              </a:spcBef>
              <a:buClrTx/>
              <a:buSzPct val="130000"/>
              <a:buFontTx/>
              <a:buNone/>
            </a:pPr>
            <a:endParaRPr kumimoji="0" lang="ko-KR" altLang="en-US" sz="2800" dirty="0">
              <a:solidFill>
                <a:srgbClr val="FFFFCC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13978" y="331788"/>
            <a:ext cx="6906294" cy="346050"/>
          </a:xfrm>
        </p:spPr>
        <p:txBody>
          <a:bodyPr/>
          <a:lstStyle/>
          <a:p>
            <a:r>
              <a:rPr lang="en-US" altLang="ko-KR" sz="2800" dirty="0" smtClean="0">
                <a:latin typeface="Verdana" panose="020B0604030504040204" pitchFamily="34" charset="0"/>
                <a:cs typeface="Verdana" panose="020B0604030504040204" pitchFamily="34" charset="0"/>
              </a:rPr>
              <a:t>Bulgaria’s SBA performance</a:t>
            </a:r>
            <a:r>
              <a:rPr lang="ko-KR" altLang="en-US" sz="28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ko-KR" altLang="en-US" sz="2800" dirty="0">
              <a:latin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3568" y="1052736"/>
            <a:ext cx="7560840" cy="43204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내용 개체 틀 2"/>
          <p:cNvSpPr txBox="1">
            <a:spLocks/>
          </p:cNvSpPr>
          <p:nvPr/>
        </p:nvSpPr>
        <p:spPr>
          <a:xfrm>
            <a:off x="539262" y="5625244"/>
            <a:ext cx="8640960" cy="504056"/>
          </a:xfrm>
          <a:prstGeom prst="rect">
            <a:avLst/>
          </a:prstGeom>
          <a:ln>
            <a:solidFill>
              <a:schemeClr val="tx2">
                <a:lumMod val="20000"/>
                <a:lumOff val="80000"/>
              </a:schemeClr>
            </a:solidFill>
            <a:prstDash val="lgDash"/>
          </a:ln>
        </p:spPr>
        <p:txBody>
          <a:bodyPr/>
          <a:lstStyle>
            <a:lvl1pPr marL="180000" indent="180000" algn="l" rtl="0" eaLnBrk="0" fontAlgn="base" latinLnBrk="1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chemeClr val="tx2">
                  <a:lumMod val="40000"/>
                  <a:lumOff val="60000"/>
                </a:schemeClr>
              </a:buClr>
              <a:buSzPct val="80000"/>
              <a:buFont typeface="맑은 고딕" pitchFamily="50" charset="-127"/>
              <a:buChar char="▶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252000" indent="180000" algn="l" rtl="0" eaLnBrk="0" fontAlgn="base" latinLnBrk="1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0070C0"/>
              </a:buClr>
              <a:buSzPct val="70000"/>
              <a:buFont typeface="맑은 고딕" pitchFamily="50" charset="-127"/>
              <a:buChar char="▷"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0000" indent="180000" algn="l" rtl="0" eaLnBrk="0" fontAlgn="base" latinLnBrk="1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80000"/>
              <a:buFont typeface="맑은 고딕" pitchFamily="50" charset="-127"/>
              <a:buChar char="▶"/>
              <a:defRPr sz="1200" b="1" kern="1200" spc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468000" indent="180000" algn="l" rtl="0" eaLnBrk="0" fontAlgn="base" latinLnBrk="1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rgbClr val="FF0000"/>
              </a:buClr>
              <a:buSzPct val="70000"/>
              <a:buFont typeface="맑은 고딕" pitchFamily="50" charset="-127"/>
              <a:buChar char="▷"/>
              <a:defRPr sz="1200" kern="1200" spc="-15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540000" indent="180000" algn="l" rtl="0" eaLnBrk="0" fontAlgn="base" latinLnBrk="1" hangingPunct="0">
              <a:lnSpc>
                <a:spcPct val="120000"/>
              </a:lnSpc>
              <a:spcBef>
                <a:spcPct val="20000"/>
              </a:spcBef>
              <a:spcAft>
                <a:spcPct val="0"/>
              </a:spcAft>
              <a:buClr>
                <a:schemeClr val="bg1">
                  <a:lumMod val="50000"/>
                </a:schemeClr>
              </a:buClr>
              <a:buSzPct val="50000"/>
              <a:buFont typeface="Wingdings" pitchFamily="2" charset="2"/>
              <a:buChar char="l"/>
              <a:defRPr sz="1200" kern="1200" spc="-3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indent="0">
              <a:buNone/>
            </a:pPr>
            <a:r>
              <a:rPr lang="en-US" altLang="ko-KR" sz="1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Source: 2013 SBA Fact Sheet, European Commission</a:t>
            </a:r>
            <a:endParaRPr lang="en-US" altLang="ko-KR" sz="1800" dirty="0" smtClean="0">
              <a:latin typeface="Book Antiqua" panose="02040602050305030304" pitchFamily="18" charset="0"/>
              <a:cs typeface="Verdana" panose="020B0604030504040204" pitchFamily="34" charset="0"/>
            </a:endParaRPr>
          </a:p>
          <a:p>
            <a:pPr marL="540000" lvl="1"/>
            <a:endParaRPr lang="en-US" altLang="ko-KR" sz="2400" dirty="0" smtClean="0">
              <a:latin typeface="Book Antiqua" panose="02040602050305030304" pitchFamily="18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722130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2" name="AutoShape 4"/>
          <p:cNvSpPr>
            <a:spLocks noChangeArrowheads="1"/>
          </p:cNvSpPr>
          <p:nvPr/>
        </p:nvSpPr>
        <p:spPr bwMode="auto">
          <a:xfrm>
            <a:off x="539262" y="188640"/>
            <a:ext cx="6804000" cy="542925"/>
          </a:xfrm>
          <a:prstGeom prst="roundRect">
            <a:avLst>
              <a:gd name="adj" fmla="val 11745"/>
            </a:avLst>
          </a:prstGeom>
          <a:noFill/>
          <a:ln>
            <a:noFill/>
          </a:ln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marL="171450" indent="-171450" eaLnBrk="0" hangingPunct="0">
              <a:spcBef>
                <a:spcPct val="20000"/>
              </a:spcBef>
              <a:buClr>
                <a:schemeClr val="accent1"/>
              </a:buClr>
              <a:buChar char="•"/>
              <a:defRPr kumimoji="1" sz="1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Char char="–"/>
              <a:defRPr kumimoji="1" sz="1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kumimoji="1" sz="1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Char char="–"/>
              <a:defRPr kumimoji="1" sz="1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»"/>
              <a:defRPr kumimoji="1" sz="1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»"/>
              <a:defRPr kumimoji="1" sz="1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»"/>
              <a:defRPr kumimoji="1" sz="1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»"/>
              <a:defRPr kumimoji="1" sz="1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»"/>
              <a:defRPr kumimoji="1" sz="1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latinLnBrk="0" hangingPunct="1">
              <a:lnSpc>
                <a:spcPct val="90000"/>
              </a:lnSpc>
              <a:spcBef>
                <a:spcPct val="50000"/>
              </a:spcBef>
              <a:buClrTx/>
              <a:buSzPct val="130000"/>
              <a:buFontTx/>
              <a:buNone/>
            </a:pPr>
            <a:endParaRPr kumimoji="0" lang="ko-KR" altLang="en-US" sz="2800" dirty="0">
              <a:solidFill>
                <a:srgbClr val="FFFFCC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13978" y="331788"/>
            <a:ext cx="8202438" cy="346050"/>
          </a:xfrm>
        </p:spPr>
        <p:txBody>
          <a:bodyPr/>
          <a:lstStyle/>
          <a:p>
            <a:r>
              <a:rPr lang="en-US" altLang="ko-KR" sz="2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Public institutions </a:t>
            </a:r>
            <a:r>
              <a:rPr lang="en-US" altLang="ko-KR" sz="2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for SMEs in </a:t>
            </a:r>
            <a:r>
              <a:rPr lang="en-US" altLang="ko-KR" sz="280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Korea</a:t>
            </a:r>
            <a:r>
              <a:rPr lang="ko-KR" altLang="en-US" sz="28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ko-KR" altLang="en-US" sz="2800" dirty="0">
              <a:latin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41995" y="1268760"/>
            <a:ext cx="8640960" cy="4896544"/>
          </a:xfrm>
        </p:spPr>
        <p:txBody>
          <a:bodyPr/>
          <a:lstStyle/>
          <a:p>
            <a:pPr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altLang="ko-KR" sz="2400" dirty="0" smtClean="0">
                <a:latin typeface="Book Antiqua" panose="02040602050305030304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altLang="ko-KR" sz="2200" dirty="0" smtClean="0">
                <a:latin typeface="Book Antiqua" panose="02040602050305030304" pitchFamily="18" charset="0"/>
                <a:ea typeface="Verdana" panose="020B0604030504040204" pitchFamily="34" charset="0"/>
                <a:cs typeface="Verdana" panose="020B0604030504040204" pitchFamily="34" charset="0"/>
              </a:rPr>
              <a:t>The Small and Medium Business Administration (SMBA) </a:t>
            </a:r>
          </a:p>
          <a:p>
            <a:pPr lvl="1" indent="0">
              <a:lnSpc>
                <a:spcPct val="100000"/>
              </a:lnSpc>
              <a:buNone/>
            </a:pPr>
            <a:r>
              <a:rPr lang="en-US" altLang="ko-KR" sz="2200" dirty="0">
                <a:latin typeface="Book Antiqua" panose="02040602050305030304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altLang="ko-KR" sz="2200" dirty="0" smtClean="0">
                <a:latin typeface="Book Antiqua" panose="02040602050305030304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  and the Small and Medium Business Corporation (SBC) 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en-US" altLang="ko-KR" sz="2200" dirty="0" smtClean="0">
                <a:latin typeface="Book Antiqua" panose="02040602050305030304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 SBC provides financing for SMEs and </a:t>
            </a:r>
            <a:r>
              <a:rPr lang="en-US" altLang="ko-KR" sz="2200" dirty="0">
                <a:latin typeface="Book Antiqua" panose="02040602050305030304" pitchFamily="18" charset="0"/>
                <a:ea typeface="Verdana" panose="020B0604030504040204" pitchFamily="34" charset="0"/>
                <a:cs typeface="Verdana" panose="020B0604030504040204" pitchFamily="34" charset="0"/>
              </a:rPr>
              <a:t>o</a:t>
            </a:r>
            <a:r>
              <a:rPr lang="en-US" altLang="ko-KR" sz="2200" dirty="0" smtClean="0">
                <a:latin typeface="Book Antiqua" panose="02040602050305030304" pitchFamily="18" charset="0"/>
                <a:ea typeface="Verdana" panose="020B0604030504040204" pitchFamily="34" charset="0"/>
                <a:cs typeface="Verdana" panose="020B0604030504040204" pitchFamily="34" charset="0"/>
              </a:rPr>
              <a:t>perates advisory </a:t>
            </a:r>
          </a:p>
          <a:p>
            <a:pPr lvl="1" indent="0">
              <a:lnSpc>
                <a:spcPct val="100000"/>
              </a:lnSpc>
              <a:buNone/>
            </a:pPr>
            <a:r>
              <a:rPr lang="en-US" altLang="ko-KR" sz="2200" dirty="0" smtClean="0">
                <a:latin typeface="Book Antiqua" panose="02040602050305030304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   programs including consulting, training, marketing and </a:t>
            </a:r>
          </a:p>
          <a:p>
            <a:pPr lvl="1" indent="0">
              <a:lnSpc>
                <a:spcPct val="100000"/>
              </a:lnSpc>
              <a:buNone/>
            </a:pPr>
            <a:r>
              <a:rPr lang="en-US" altLang="ko-KR" sz="2200" dirty="0">
                <a:latin typeface="Book Antiqua" panose="02040602050305030304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altLang="ko-KR" sz="2200" dirty="0" smtClean="0">
                <a:latin typeface="Book Antiqua" panose="02040602050305030304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  global cooperation programs to enhance global </a:t>
            </a:r>
          </a:p>
          <a:p>
            <a:pPr lvl="1" indent="0">
              <a:lnSpc>
                <a:spcPct val="100000"/>
              </a:lnSpc>
              <a:buNone/>
            </a:pPr>
            <a:r>
              <a:rPr lang="en-US" altLang="ko-KR" sz="2200" dirty="0">
                <a:latin typeface="Book Antiqua" panose="02040602050305030304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altLang="ko-KR" sz="2200" dirty="0" smtClean="0">
                <a:latin typeface="Book Antiqua" panose="02040602050305030304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  competitiveness.</a:t>
            </a:r>
          </a:p>
          <a:p>
            <a:pPr lvl="1">
              <a:lnSpc>
                <a:spcPct val="100000"/>
              </a:lnSpc>
              <a:buFont typeface="Wingdings" panose="05000000000000000000" pitchFamily="2" charset="2"/>
              <a:buChar char="Ø"/>
            </a:pPr>
            <a:r>
              <a:rPr lang="en-US" altLang="ko-KR" sz="2200" dirty="0" smtClean="0">
                <a:latin typeface="Book Antiqua" panose="02040602050305030304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Government funded financial institutions: KDB, </a:t>
            </a:r>
          </a:p>
          <a:p>
            <a:pPr lvl="1" indent="0">
              <a:lnSpc>
                <a:spcPct val="100000"/>
              </a:lnSpc>
              <a:buNone/>
            </a:pPr>
            <a:r>
              <a:rPr lang="en-US" altLang="ko-KR" sz="2200" dirty="0">
                <a:latin typeface="Book Antiqua" panose="02040602050305030304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altLang="ko-KR" sz="2200" dirty="0" smtClean="0">
                <a:latin typeface="Book Antiqua" panose="02040602050305030304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 Korea Exim Bank,  Korea Credit Guarantee Fund, </a:t>
            </a:r>
          </a:p>
          <a:p>
            <a:pPr lvl="1" indent="0">
              <a:lnSpc>
                <a:spcPct val="100000"/>
              </a:lnSpc>
              <a:buNone/>
            </a:pPr>
            <a:r>
              <a:rPr lang="en-US" altLang="ko-KR" sz="2200" dirty="0">
                <a:latin typeface="Book Antiqua" panose="02040602050305030304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altLang="ko-KR" sz="2200" dirty="0" smtClean="0">
                <a:latin typeface="Book Antiqua" panose="02040602050305030304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 Korea </a:t>
            </a:r>
            <a:r>
              <a:rPr lang="en-US" altLang="ko-KR" sz="2200" dirty="0" smtClean="0">
                <a:latin typeface="Book Antiqua" panose="02040602050305030304" pitchFamily="18" charset="0"/>
                <a:cs typeface="Verdana" panose="020B0604030504040204" pitchFamily="34" charset="0"/>
              </a:rPr>
              <a:t>Technology Finance Corporation,</a:t>
            </a:r>
          </a:p>
          <a:p>
            <a:pPr lvl="1" indent="0">
              <a:lnSpc>
                <a:spcPct val="100000"/>
              </a:lnSpc>
              <a:buNone/>
            </a:pPr>
            <a:r>
              <a:rPr lang="en-US" altLang="ko-KR" sz="2200" dirty="0">
                <a:latin typeface="Book Antiqua" panose="02040602050305030304" pitchFamily="18" charset="0"/>
                <a:cs typeface="Verdana" panose="020B0604030504040204" pitchFamily="34" charset="0"/>
              </a:rPr>
              <a:t> </a:t>
            </a:r>
            <a:r>
              <a:rPr lang="en-US" altLang="ko-KR" sz="2200" dirty="0" smtClean="0">
                <a:latin typeface="Book Antiqua" panose="02040602050305030304" pitchFamily="18" charset="0"/>
                <a:cs typeface="Verdana" panose="020B0604030504040204" pitchFamily="34" charset="0"/>
              </a:rPr>
              <a:t>  Korea Venture Investment Corporation</a:t>
            </a:r>
          </a:p>
          <a:p>
            <a:pPr indent="0">
              <a:buNone/>
            </a:pPr>
            <a:endParaRPr lang="ko-KR" altLang="en-US" sz="2200" dirty="0">
              <a:latin typeface="Book Antiqua" panose="02040602050305030304" pitchFamily="18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9211710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2" name="AutoShape 4"/>
          <p:cNvSpPr>
            <a:spLocks noChangeArrowheads="1"/>
          </p:cNvSpPr>
          <p:nvPr/>
        </p:nvSpPr>
        <p:spPr bwMode="auto">
          <a:xfrm>
            <a:off x="539262" y="188640"/>
            <a:ext cx="6804000" cy="542925"/>
          </a:xfrm>
          <a:prstGeom prst="roundRect">
            <a:avLst>
              <a:gd name="adj" fmla="val 11745"/>
            </a:avLst>
          </a:prstGeom>
          <a:noFill/>
          <a:ln>
            <a:noFill/>
          </a:ln>
          <a:effectLst>
            <a:outerShdw dist="17961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 marL="171450" indent="-171450" eaLnBrk="0" hangingPunct="0">
              <a:spcBef>
                <a:spcPct val="20000"/>
              </a:spcBef>
              <a:buClr>
                <a:schemeClr val="accent1"/>
              </a:buClr>
              <a:buChar char="•"/>
              <a:defRPr kumimoji="1" sz="1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spcBef>
                <a:spcPct val="20000"/>
              </a:spcBef>
              <a:buClr>
                <a:schemeClr val="accent1"/>
              </a:buClr>
              <a:buChar char="–"/>
              <a:defRPr kumimoji="1" sz="1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spcBef>
                <a:spcPct val="20000"/>
              </a:spcBef>
              <a:buClr>
                <a:schemeClr val="accent1"/>
              </a:buClr>
              <a:buChar char="•"/>
              <a:defRPr kumimoji="1" sz="1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spcBef>
                <a:spcPct val="20000"/>
              </a:spcBef>
              <a:buClr>
                <a:schemeClr val="accent1"/>
              </a:buClr>
              <a:buChar char="–"/>
              <a:defRPr kumimoji="1" sz="1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spcBef>
                <a:spcPct val="20000"/>
              </a:spcBef>
              <a:buClr>
                <a:schemeClr val="accent1"/>
              </a:buClr>
              <a:buChar char="»"/>
              <a:defRPr kumimoji="1" sz="1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»"/>
              <a:defRPr kumimoji="1" sz="1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»"/>
              <a:defRPr kumimoji="1" sz="1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»"/>
              <a:defRPr kumimoji="1" sz="1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1"/>
              </a:buClr>
              <a:buChar char="»"/>
              <a:defRPr kumimoji="1" sz="1400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latinLnBrk="0" hangingPunct="1">
              <a:lnSpc>
                <a:spcPct val="90000"/>
              </a:lnSpc>
              <a:spcBef>
                <a:spcPct val="50000"/>
              </a:spcBef>
              <a:buClrTx/>
              <a:buSzPct val="130000"/>
              <a:buFontTx/>
              <a:buNone/>
            </a:pPr>
            <a:endParaRPr kumimoji="0" lang="ko-KR" altLang="en-US" sz="2800" dirty="0">
              <a:solidFill>
                <a:srgbClr val="FFFFCC"/>
              </a:solidFill>
              <a:latin typeface="HY헤드라인M" pitchFamily="18" charset="-127"/>
              <a:ea typeface="HY헤드라인M" pitchFamily="18" charset="-127"/>
            </a:endParaRPr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2800" dirty="0" smtClean="0">
                <a:latin typeface="Verdana" panose="020B0604030504040204" pitchFamily="34" charset="0"/>
                <a:cs typeface="Verdana" panose="020B0604030504040204" pitchFamily="34" charset="0"/>
              </a:rPr>
              <a:t>What to do</a:t>
            </a:r>
            <a:r>
              <a:rPr lang="ko-KR" altLang="en-US" sz="28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endParaRPr lang="ko-KR" altLang="en-US" sz="2800" dirty="0">
              <a:latin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41995" y="1340768"/>
            <a:ext cx="8640960" cy="4824536"/>
          </a:xfrm>
        </p:spPr>
        <p:txBody>
          <a:bodyPr/>
          <a:lstStyle/>
          <a:p>
            <a:r>
              <a:rPr lang="en-US" altLang="ko-KR" sz="2400" dirty="0" smtClean="0">
                <a:latin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altLang="ko-KR" sz="2200" dirty="0" smtClean="0">
                <a:latin typeface="Book Antiqua" panose="02040602050305030304" pitchFamily="18" charset="0"/>
                <a:cs typeface="Verdana" panose="020B0604030504040204" pitchFamily="34" charset="0"/>
              </a:rPr>
              <a:t>We introduce the government policies and programs to  </a:t>
            </a:r>
          </a:p>
          <a:p>
            <a:pPr indent="0">
              <a:buNone/>
            </a:pPr>
            <a:r>
              <a:rPr lang="en-US" altLang="ko-KR" sz="2200" dirty="0" smtClean="0">
                <a:latin typeface="Book Antiqua" panose="02040602050305030304" pitchFamily="18" charset="0"/>
                <a:cs typeface="Verdana" panose="020B0604030504040204" pitchFamily="34" charset="0"/>
              </a:rPr>
              <a:t>     support SMEs in Korea (focusing on financial policies and</a:t>
            </a:r>
          </a:p>
          <a:p>
            <a:pPr indent="0">
              <a:buNone/>
            </a:pPr>
            <a:r>
              <a:rPr lang="en-US" altLang="ko-KR" sz="2200" dirty="0">
                <a:latin typeface="Book Antiqua" panose="02040602050305030304" pitchFamily="18" charset="0"/>
                <a:cs typeface="Verdana" panose="020B0604030504040204" pitchFamily="34" charset="0"/>
              </a:rPr>
              <a:t> </a:t>
            </a:r>
            <a:r>
              <a:rPr lang="en-US" altLang="ko-KR" sz="2200" dirty="0" smtClean="0">
                <a:latin typeface="Book Antiqua" panose="02040602050305030304" pitchFamily="18" charset="0"/>
                <a:cs typeface="Verdana" panose="020B0604030504040204" pitchFamily="34" charset="0"/>
              </a:rPr>
              <a:t>    </a:t>
            </a:r>
            <a:r>
              <a:rPr lang="en-US" altLang="ko-KR" sz="2200" dirty="0" smtClean="0">
                <a:latin typeface="Book Antiqua" panose="02040602050305030304" pitchFamily="18" charset="0"/>
                <a:cs typeface="Verdana" panose="020B0604030504040204" pitchFamily="34" charset="0"/>
              </a:rPr>
              <a:t>programs)</a:t>
            </a:r>
            <a:endParaRPr lang="en-US" altLang="ko-KR" sz="2200" dirty="0" smtClean="0">
              <a:latin typeface="Book Antiqua" panose="02040602050305030304" pitchFamily="18" charset="0"/>
              <a:cs typeface="Verdana" panose="020B0604030504040204" pitchFamily="34" charset="0"/>
            </a:endParaRPr>
          </a:p>
          <a:p>
            <a:r>
              <a:rPr lang="en-US" altLang="ko-KR" sz="2200" dirty="0">
                <a:latin typeface="Book Antiqua" panose="02040602050305030304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altLang="ko-KR" sz="2200" dirty="0" smtClean="0">
                <a:latin typeface="Book Antiqua" panose="02040602050305030304" pitchFamily="18" charset="0"/>
                <a:ea typeface="Verdana" panose="020B0604030504040204" pitchFamily="34" charset="0"/>
                <a:cs typeface="Verdana" panose="020B0604030504040204" pitchFamily="34" charset="0"/>
              </a:rPr>
              <a:t>We explain and exchange </a:t>
            </a:r>
            <a:r>
              <a:rPr lang="en-US" altLang="ko-KR" sz="2200" dirty="0">
                <a:latin typeface="Book Antiqua" panose="02040602050305030304" pitchFamily="18" charset="0"/>
                <a:ea typeface="Verdana" panose="020B0604030504040204" pitchFamily="34" charset="0"/>
                <a:cs typeface="Verdana" panose="020B0604030504040204" pitchFamily="34" charset="0"/>
              </a:rPr>
              <a:t>the </a:t>
            </a:r>
            <a:r>
              <a:rPr lang="en-US" altLang="ko-KR" sz="2200" dirty="0" smtClean="0">
                <a:latin typeface="Book Antiqua" panose="02040602050305030304" pitchFamily="18" charset="0"/>
                <a:ea typeface="Verdana" panose="020B0604030504040204" pitchFamily="34" charset="0"/>
                <a:cs typeface="Verdana" panose="020B0604030504040204" pitchFamily="34" charset="0"/>
              </a:rPr>
              <a:t>lessons learned from </a:t>
            </a:r>
          </a:p>
          <a:p>
            <a:pPr indent="0">
              <a:buNone/>
            </a:pPr>
            <a:r>
              <a:rPr lang="en-US" altLang="ko-KR" sz="2200" dirty="0">
                <a:latin typeface="Book Antiqua" panose="02040602050305030304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altLang="ko-KR" sz="2200" dirty="0" smtClean="0">
                <a:latin typeface="Book Antiqua" panose="02040602050305030304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  </a:t>
            </a:r>
            <a:r>
              <a:rPr lang="en-US" altLang="ko-KR" sz="2200" dirty="0" smtClean="0">
                <a:latin typeface="Book Antiqua" panose="02040602050305030304" pitchFamily="18" charset="0"/>
                <a:ea typeface="Verdana" panose="020B0604030504040204" pitchFamily="34" charset="0"/>
                <a:cs typeface="Verdana" panose="020B0604030504040204" pitchFamily="34" charset="0"/>
              </a:rPr>
              <a:t>Korean experience </a:t>
            </a:r>
            <a:endParaRPr lang="en-US" altLang="ko-KR" sz="2200" dirty="0" smtClean="0">
              <a:latin typeface="Book Antiqua" panose="02040602050305030304" pitchFamily="18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US" altLang="ko-KR" sz="2200" dirty="0" smtClean="0">
                <a:latin typeface="Book Antiqua" panose="02040602050305030304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We try </a:t>
            </a:r>
            <a:r>
              <a:rPr lang="en-US" altLang="ko-KR" sz="2200" dirty="0">
                <a:latin typeface="Book Antiqua" panose="02040602050305030304" pitchFamily="18" charset="0"/>
                <a:ea typeface="Verdana" panose="020B0604030504040204" pitchFamily="34" charset="0"/>
                <a:cs typeface="Verdana" panose="020B0604030504040204" pitchFamily="34" charset="0"/>
              </a:rPr>
              <a:t>to identify necessary steps to foster </a:t>
            </a:r>
            <a:r>
              <a:rPr lang="en-US" altLang="ko-KR" sz="2200" dirty="0" smtClean="0">
                <a:latin typeface="Book Antiqua" panose="02040602050305030304" pitchFamily="18" charset="0"/>
                <a:ea typeface="Verdana" panose="020B0604030504040204" pitchFamily="34" charset="0"/>
                <a:cs typeface="Verdana" panose="020B0604030504040204" pitchFamily="34" charset="0"/>
              </a:rPr>
              <a:t>SMEs in </a:t>
            </a:r>
          </a:p>
          <a:p>
            <a:pPr indent="0">
              <a:buNone/>
            </a:pPr>
            <a:r>
              <a:rPr lang="en-US" altLang="ko-KR" sz="2200" dirty="0">
                <a:latin typeface="Book Antiqua" panose="02040602050305030304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US" altLang="ko-KR" sz="2200" dirty="0" smtClean="0">
                <a:latin typeface="Book Antiqua" panose="02040602050305030304" pitchFamily="18" charset="0"/>
                <a:ea typeface="Verdana" panose="020B0604030504040204" pitchFamily="34" charset="0"/>
                <a:cs typeface="Verdana" panose="020B0604030504040204" pitchFamily="34" charset="0"/>
              </a:rPr>
              <a:t>   Bulgaria.</a:t>
            </a:r>
            <a:endParaRPr lang="ko-KR" altLang="en-US" sz="2200" dirty="0">
              <a:latin typeface="Book Antiqua" panose="02040602050305030304" pitchFamily="18" charset="0"/>
              <a:cs typeface="Verdana" panose="020B0604030504040204" pitchFamily="34" charset="0"/>
            </a:endParaRPr>
          </a:p>
          <a:p>
            <a:endParaRPr lang="ko-KR" altLang="en-US" sz="2400" dirty="0">
              <a:latin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9617734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33595</TotalTime>
  <Words>304</Words>
  <Application>Microsoft Office PowerPoint</Application>
  <PresentationFormat>화면 슬라이드 쇼(4:3)</PresentationFormat>
  <Paragraphs>55</Paragraphs>
  <Slides>7</Slides>
  <Notes>7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7</vt:i4>
      </vt:variant>
    </vt:vector>
  </HeadingPairs>
  <TitlesOfParts>
    <vt:vector size="8" baseType="lpstr">
      <vt:lpstr>1_Office 테마</vt:lpstr>
      <vt:lpstr>2016/17 Knowledge Sharing Program with Bulgaria   Promotion of Bulgarian Small and Medium Enterprises   </vt:lpstr>
      <vt:lpstr>Background </vt:lpstr>
      <vt:lpstr>SMEs vs. Large corporations in Korea</vt:lpstr>
      <vt:lpstr>SMEs in Bulgaria </vt:lpstr>
      <vt:lpstr>Bulgaria’s SBA performance </vt:lpstr>
      <vt:lpstr>Public institutions for SMEs in Korea </vt:lpstr>
      <vt:lpstr>What to do </vt:lpstr>
    </vt:vector>
  </TitlesOfParts>
  <Company>koscom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check</dc:creator>
  <cp:lastModifiedBy>user</cp:lastModifiedBy>
  <cp:revision>5944</cp:revision>
  <cp:lastPrinted>2015-11-02T03:09:26Z</cp:lastPrinted>
  <dcterms:created xsi:type="dcterms:W3CDTF">2009-12-12T07:08:34Z</dcterms:created>
  <dcterms:modified xsi:type="dcterms:W3CDTF">2016-08-28T19:42:36Z</dcterms:modified>
</cp:coreProperties>
</file>