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33" r:id="rId1"/>
  </p:sldMasterIdLst>
  <p:notesMasterIdLst>
    <p:notesMasterId r:id="rId9"/>
  </p:notesMasterIdLst>
  <p:handoutMasterIdLst>
    <p:handoutMasterId r:id="rId10"/>
  </p:handoutMasterIdLst>
  <p:sldIdLst>
    <p:sldId id="1015" r:id="rId2"/>
    <p:sldId id="1028" r:id="rId3"/>
    <p:sldId id="1026" r:id="rId4"/>
    <p:sldId id="1049" r:id="rId5"/>
    <p:sldId id="1051" r:id="rId6"/>
    <p:sldId id="1050" r:id="rId7"/>
    <p:sldId id="1055" r:id="rId8"/>
  </p:sldIdLst>
  <p:sldSz cx="9144000" cy="6858000" type="screen4x3"/>
  <p:notesSz cx="7099300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5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CC"/>
    <a:srgbClr val="E51E09"/>
    <a:srgbClr val="292929"/>
    <a:srgbClr val="4D4D4D"/>
    <a:srgbClr val="003300"/>
    <a:srgbClr val="015F46"/>
    <a:srgbClr val="FFFF00"/>
    <a:srgbClr val="FF782D"/>
    <a:srgbClr val="F78D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21" autoAdjust="0"/>
    <p:restoredTop sz="96629" autoAdjust="0"/>
  </p:normalViewPr>
  <p:slideViewPr>
    <p:cSldViewPr>
      <p:cViewPr varScale="1">
        <p:scale>
          <a:sx n="73" d="100"/>
          <a:sy n="73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876" y="-84"/>
      </p:cViewPr>
      <p:guideLst>
        <p:guide orient="horz" pos="3225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295371050698017E-2"/>
          <c:y val="0.11422540700916055"/>
          <c:w val="0.42974283614988984"/>
          <c:h val="0.68846880227139351"/>
        </c:manualLayout>
      </c:layout>
      <c:lineChart>
        <c:grouping val="standard"/>
        <c:varyColors val="0"/>
        <c:ser>
          <c:idx val="0"/>
          <c:order val="0"/>
          <c:tx>
            <c:v>SMEs</c:v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1960's</c:v>
                </c:pt>
                <c:pt idx="1">
                  <c:v>1970's</c:v>
                </c:pt>
                <c:pt idx="2">
                  <c:v>1980's</c:v>
                </c:pt>
                <c:pt idx="3">
                  <c:v>1990's</c:v>
                </c:pt>
                <c:pt idx="4">
                  <c:v>2000's</c:v>
                </c:pt>
                <c:pt idx="5">
                  <c:v>2010's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25.7</c:v>
                </c:pt>
                <c:pt idx="1">
                  <c:v>35.700000000000003</c:v>
                </c:pt>
                <c:pt idx="2">
                  <c:v>47.7</c:v>
                </c:pt>
                <c:pt idx="3">
                  <c:v>50.5</c:v>
                </c:pt>
                <c:pt idx="4">
                  <c:v>50.8</c:v>
                </c:pt>
                <c:pt idx="5">
                  <c:v>49.6</c:v>
                </c:pt>
              </c:numCache>
            </c:numRef>
          </c:val>
          <c:smooth val="0"/>
        </c:ser>
        <c:ser>
          <c:idx val="1"/>
          <c:order val="1"/>
          <c:tx>
            <c:v>LEs</c:v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1960's</c:v>
                </c:pt>
                <c:pt idx="1">
                  <c:v>1970's</c:v>
                </c:pt>
                <c:pt idx="2">
                  <c:v>1980's</c:v>
                </c:pt>
                <c:pt idx="3">
                  <c:v>1990's</c:v>
                </c:pt>
                <c:pt idx="4">
                  <c:v>2000's</c:v>
                </c:pt>
                <c:pt idx="5">
                  <c:v>2010's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74.3</c:v>
                </c:pt>
                <c:pt idx="1">
                  <c:v>64.3</c:v>
                </c:pt>
                <c:pt idx="2">
                  <c:v>52.3</c:v>
                </c:pt>
                <c:pt idx="3">
                  <c:v>49.5</c:v>
                </c:pt>
                <c:pt idx="4">
                  <c:v>49.2</c:v>
                </c:pt>
                <c:pt idx="5">
                  <c:v>50.4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marker val="1"/>
        <c:smooth val="0"/>
        <c:axId val="32124928"/>
        <c:axId val="32126464"/>
      </c:lineChart>
      <c:catAx>
        <c:axId val="3212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2126464"/>
        <c:crosses val="autoZero"/>
        <c:auto val="1"/>
        <c:lblAlgn val="ctr"/>
        <c:lblOffset val="100"/>
        <c:noMultiLvlLbl val="0"/>
      </c:catAx>
      <c:valAx>
        <c:axId val="32126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212492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5985119788020611E-2"/>
          <c:y val="0.89801130440413479"/>
          <c:w val="0.26904360503798158"/>
          <c:h val="8.40740596600615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468411609445263E-2"/>
          <c:y val="0.17036877697387962"/>
          <c:w val="0.88217890935593335"/>
          <c:h val="0.75490807523055903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Sheet1!$A$11:$A$23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Sheet1!$B$11:$B$23</c:f>
              <c:numCache>
                <c:formatCode>General</c:formatCode>
                <c:ptCount val="13"/>
                <c:pt idx="0">
                  <c:v>80.599999999999994</c:v>
                </c:pt>
                <c:pt idx="1">
                  <c:v>84.4</c:v>
                </c:pt>
                <c:pt idx="2">
                  <c:v>86.5</c:v>
                </c:pt>
                <c:pt idx="3">
                  <c:v>86.8</c:v>
                </c:pt>
                <c:pt idx="4">
                  <c:v>86.4</c:v>
                </c:pt>
                <c:pt idx="5">
                  <c:v>87.8</c:v>
                </c:pt>
                <c:pt idx="6">
                  <c:v>87.3</c:v>
                </c:pt>
                <c:pt idx="7">
                  <c:v>88.4</c:v>
                </c:pt>
                <c:pt idx="8">
                  <c:v>87.7</c:v>
                </c:pt>
                <c:pt idx="9">
                  <c:v>87.7</c:v>
                </c:pt>
                <c:pt idx="10">
                  <c:v>86.8</c:v>
                </c:pt>
                <c:pt idx="11">
                  <c:v>86.9</c:v>
                </c:pt>
                <c:pt idx="12">
                  <c:v>87.7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457280"/>
        <c:axId val="33458816"/>
      </c:lineChart>
      <c:catAx>
        <c:axId val="33457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3458816"/>
        <c:crosses val="autoZero"/>
        <c:auto val="1"/>
        <c:lblAlgn val="ctr"/>
        <c:lblOffset val="100"/>
        <c:noMultiLvlLbl val="0"/>
      </c:catAx>
      <c:valAx>
        <c:axId val="33458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3457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5" y="8"/>
            <a:ext cx="3076979" cy="512142"/>
          </a:xfrm>
          <a:prstGeom prst="rect">
            <a:avLst/>
          </a:prstGeom>
        </p:spPr>
        <p:txBody>
          <a:bodyPr vert="horz" lIns="95320" tIns="47659" rIns="95320" bIns="47659" rtlCol="0"/>
          <a:lstStyle>
            <a:lvl1pPr algn="l">
              <a:defRPr sz="14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4020683" y="8"/>
            <a:ext cx="3076977" cy="512142"/>
          </a:xfrm>
          <a:prstGeom prst="rect">
            <a:avLst/>
          </a:prstGeom>
        </p:spPr>
        <p:txBody>
          <a:bodyPr vert="horz" lIns="95320" tIns="47659" rIns="95320" bIns="47659" rtlCol="0"/>
          <a:lstStyle>
            <a:lvl1pPr algn="r">
              <a:defRPr sz="1400"/>
            </a:lvl1pPr>
          </a:lstStyle>
          <a:p>
            <a:fld id="{7D1D3CE9-0417-4C0F-9A07-7B8D14992865}" type="datetimeFigureOut">
              <a:rPr lang="ko-KR" altLang="en-US" smtClean="0"/>
              <a:pPr/>
              <a:t>2016-08-28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25" y="9720856"/>
            <a:ext cx="3076979" cy="512141"/>
          </a:xfrm>
          <a:prstGeom prst="rect">
            <a:avLst/>
          </a:prstGeom>
        </p:spPr>
        <p:txBody>
          <a:bodyPr vert="horz" lIns="95320" tIns="47659" rIns="95320" bIns="47659" rtlCol="0" anchor="b"/>
          <a:lstStyle>
            <a:lvl1pPr algn="l">
              <a:defRPr sz="14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4020683" y="9720856"/>
            <a:ext cx="3076977" cy="512141"/>
          </a:xfrm>
          <a:prstGeom prst="rect">
            <a:avLst/>
          </a:prstGeom>
        </p:spPr>
        <p:txBody>
          <a:bodyPr vert="horz" lIns="95320" tIns="47659" rIns="95320" bIns="47659" rtlCol="0" anchor="b"/>
          <a:lstStyle>
            <a:lvl1pPr algn="r">
              <a:defRPr sz="1400"/>
            </a:lvl1pPr>
          </a:lstStyle>
          <a:p>
            <a:fld id="{D5AEB282-7E55-4C2F-BAB6-B90619A7CC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5485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5" y="8"/>
            <a:ext cx="3076979" cy="512142"/>
          </a:xfrm>
          <a:prstGeom prst="rect">
            <a:avLst/>
          </a:prstGeom>
        </p:spPr>
        <p:txBody>
          <a:bodyPr vert="horz" lIns="95320" tIns="47659" rIns="95320" bIns="47659" rtlCol="0"/>
          <a:lstStyle>
            <a:lvl1pPr algn="l">
              <a:defRPr sz="14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0683" y="8"/>
            <a:ext cx="3076977" cy="512142"/>
          </a:xfrm>
          <a:prstGeom prst="rect">
            <a:avLst/>
          </a:prstGeom>
        </p:spPr>
        <p:txBody>
          <a:bodyPr vert="horz" lIns="95320" tIns="47659" rIns="95320" bIns="47659" rtlCol="0"/>
          <a:lstStyle>
            <a:lvl1pPr algn="r">
              <a:defRPr sz="1400"/>
            </a:lvl1pPr>
          </a:lstStyle>
          <a:p>
            <a:fld id="{A04B547F-4776-447B-B580-5976E6686518}" type="datetimeFigureOut">
              <a:rPr lang="ko-KR" altLang="en-US" smtClean="0"/>
              <a:pPr/>
              <a:t>2016-08-28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74663" y="703263"/>
            <a:ext cx="3648075" cy="2735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20" tIns="47659" rIns="95320" bIns="47659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454139" y="3638968"/>
            <a:ext cx="6109282" cy="5747568"/>
          </a:xfrm>
          <a:prstGeom prst="rect">
            <a:avLst/>
          </a:prstGeom>
        </p:spPr>
        <p:txBody>
          <a:bodyPr vert="horz" lIns="95320" tIns="47659" rIns="95320" bIns="47659" rtlCol="0">
            <a:noAutofit/>
          </a:bodyPr>
          <a:lstStyle/>
          <a:p>
            <a:pPr lvl="0"/>
            <a:endParaRPr lang="en-US" altLang="ko-KR" dirty="0" smtClean="0"/>
          </a:p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5" y="9720856"/>
            <a:ext cx="3076979" cy="512141"/>
          </a:xfrm>
          <a:prstGeom prst="rect">
            <a:avLst/>
          </a:prstGeom>
        </p:spPr>
        <p:txBody>
          <a:bodyPr vert="horz" lIns="95320" tIns="47659" rIns="95320" bIns="47659" rtlCol="0" anchor="b"/>
          <a:lstStyle>
            <a:lvl1pPr algn="l">
              <a:defRPr sz="14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522415" y="706484"/>
            <a:ext cx="3076977" cy="512141"/>
          </a:xfrm>
          <a:prstGeom prst="rect">
            <a:avLst/>
          </a:prstGeom>
        </p:spPr>
        <p:txBody>
          <a:bodyPr vert="horz" lIns="95320" tIns="47659" rIns="95320" bIns="47659" rtlCol="0" anchor="b"/>
          <a:lstStyle>
            <a:lvl1pPr algn="r">
              <a:defRPr sz="2500" b="1"/>
            </a:lvl1pPr>
          </a:lstStyle>
          <a:p>
            <a:fld id="{E1540905-E7BF-42C0-B4F2-08D7B1462C4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54790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B7AC2D-8C6D-4F01-B354-53C5FD51A5C1}" type="slidenum">
              <a:rPr lang="ko-KR" alt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642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830" indent="-28570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2816" indent="-22856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599943" indent="-22856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068" indent="-22856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194" indent="-22856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321" indent="-22856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8447" indent="-22856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5574" indent="-22856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4BFE1368-FF18-4B1F-A093-5E6F14E153CC}" type="slidenum">
              <a:rPr lang="en-US" altLang="ko-KR" sz="13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ko-KR" sz="1300">
              <a:solidFill>
                <a:srgbClr val="000000"/>
              </a:solidFill>
            </a:endParaRPr>
          </a:p>
        </p:txBody>
      </p:sp>
      <p:sp>
        <p:nvSpPr>
          <p:cNvPr id="133123" name="Rectangle 7"/>
          <p:cNvSpPr txBox="1">
            <a:spLocks noGrp="1" noChangeArrowheads="1"/>
          </p:cNvSpPr>
          <p:nvPr/>
        </p:nvSpPr>
        <p:spPr bwMode="auto">
          <a:xfrm>
            <a:off x="4017963" y="9721851"/>
            <a:ext cx="30797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891" tIns="49440" rIns="98891" bIns="49440" anchor="b"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14AC918-52EE-4244-A6F0-9F4F67AEF707}" type="slidenum">
              <a:rPr kumimoji="0" lang="en-US" altLang="ko-KR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ko-KR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3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68350"/>
            <a:ext cx="5118100" cy="3838575"/>
          </a:xfrm>
          <a:ln/>
        </p:spPr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lIns="98891" tIns="49440" rIns="98891" bIns="49440"/>
          <a:lstStyle/>
          <a:p>
            <a:pPr eaLnBrk="1" hangingPunct="1">
              <a:defRPr/>
            </a:pPr>
            <a:endParaRPr lang="en-US" altLang="ko-KR" sz="1700" dirty="0">
              <a:solidFill>
                <a:srgbClr val="0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58044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830" indent="-28570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2816" indent="-22856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599943" indent="-22856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068" indent="-22856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194" indent="-22856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321" indent="-22856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8447" indent="-22856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5574" indent="-22856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4BFE1368-FF18-4B1F-A093-5E6F14E153CC}" type="slidenum">
              <a:rPr lang="en-US" altLang="ko-KR" sz="13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ko-KR" sz="1300">
              <a:solidFill>
                <a:srgbClr val="000000"/>
              </a:solidFill>
            </a:endParaRPr>
          </a:p>
        </p:txBody>
      </p:sp>
      <p:sp>
        <p:nvSpPr>
          <p:cNvPr id="133123" name="Rectangle 7"/>
          <p:cNvSpPr txBox="1">
            <a:spLocks noGrp="1" noChangeArrowheads="1"/>
          </p:cNvSpPr>
          <p:nvPr/>
        </p:nvSpPr>
        <p:spPr bwMode="auto">
          <a:xfrm>
            <a:off x="4017963" y="9721851"/>
            <a:ext cx="30797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891" tIns="49440" rIns="98891" bIns="49440" anchor="b"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14AC918-52EE-4244-A6F0-9F4F67AEF707}" type="slidenum">
              <a:rPr kumimoji="0" lang="en-US" altLang="ko-KR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pPr algn="r" eaLnBrk="1" hangingPunct="1">
                <a:spcBef>
                  <a:spcPct val="0"/>
                </a:spcBef>
              </a:pPr>
              <a:t>3</a:t>
            </a:fld>
            <a:endParaRPr kumimoji="0" lang="en-US" altLang="ko-KR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3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68350"/>
            <a:ext cx="5118100" cy="3838575"/>
          </a:xfrm>
          <a:ln/>
        </p:spPr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lIns="98891" tIns="49440" rIns="98891" bIns="49440"/>
          <a:lstStyle/>
          <a:p>
            <a:pPr eaLnBrk="1" hangingPunct="1">
              <a:defRPr/>
            </a:pPr>
            <a:endParaRPr lang="en-US" altLang="ko-KR" sz="1700" dirty="0">
              <a:solidFill>
                <a:srgbClr val="0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03331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830" indent="-28570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2816" indent="-22856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599943" indent="-22856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068" indent="-22856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194" indent="-22856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321" indent="-22856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8447" indent="-22856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5574" indent="-22856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4BFE1368-FF18-4B1F-A093-5E6F14E153CC}" type="slidenum">
              <a:rPr lang="en-US" altLang="ko-KR" sz="13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ko-KR" sz="1300">
              <a:solidFill>
                <a:srgbClr val="000000"/>
              </a:solidFill>
            </a:endParaRPr>
          </a:p>
        </p:txBody>
      </p:sp>
      <p:sp>
        <p:nvSpPr>
          <p:cNvPr id="133123" name="Rectangle 7"/>
          <p:cNvSpPr txBox="1">
            <a:spLocks noGrp="1" noChangeArrowheads="1"/>
          </p:cNvSpPr>
          <p:nvPr/>
        </p:nvSpPr>
        <p:spPr bwMode="auto">
          <a:xfrm>
            <a:off x="4017963" y="9721851"/>
            <a:ext cx="30797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891" tIns="49440" rIns="98891" bIns="49440" anchor="b"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14AC918-52EE-4244-A6F0-9F4F67AEF707}" type="slidenum">
              <a:rPr kumimoji="0" lang="en-US" altLang="ko-KR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pPr algn="r" eaLnBrk="1" hangingPunct="1">
                <a:spcBef>
                  <a:spcPct val="0"/>
                </a:spcBef>
              </a:pPr>
              <a:t>4</a:t>
            </a:fld>
            <a:endParaRPr kumimoji="0" lang="en-US" altLang="ko-KR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3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68350"/>
            <a:ext cx="5118100" cy="3838575"/>
          </a:xfrm>
          <a:ln/>
        </p:spPr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lIns="98891" tIns="49440" rIns="98891" bIns="49440"/>
          <a:lstStyle/>
          <a:p>
            <a:pPr eaLnBrk="1" hangingPunct="1">
              <a:defRPr/>
            </a:pPr>
            <a:endParaRPr lang="en-US" altLang="ko-KR" sz="1700" dirty="0">
              <a:solidFill>
                <a:srgbClr val="0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84173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830" indent="-28570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2816" indent="-22856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599943" indent="-22856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068" indent="-22856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194" indent="-22856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321" indent="-22856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8447" indent="-22856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5574" indent="-22856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4BFE1368-FF18-4B1F-A093-5E6F14E153CC}" type="slidenum">
              <a:rPr lang="en-US" altLang="ko-KR" sz="13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ko-KR" sz="1300">
              <a:solidFill>
                <a:srgbClr val="000000"/>
              </a:solidFill>
            </a:endParaRPr>
          </a:p>
        </p:txBody>
      </p:sp>
      <p:sp>
        <p:nvSpPr>
          <p:cNvPr id="133123" name="Rectangle 7"/>
          <p:cNvSpPr txBox="1">
            <a:spLocks noGrp="1" noChangeArrowheads="1"/>
          </p:cNvSpPr>
          <p:nvPr/>
        </p:nvSpPr>
        <p:spPr bwMode="auto">
          <a:xfrm>
            <a:off x="4017963" y="9721851"/>
            <a:ext cx="30797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891" tIns="49440" rIns="98891" bIns="49440" anchor="b"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14AC918-52EE-4244-A6F0-9F4F67AEF707}" type="slidenum">
              <a:rPr kumimoji="0" lang="en-US" altLang="ko-KR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pPr algn="r" eaLnBrk="1" hangingPunct="1">
                <a:spcBef>
                  <a:spcPct val="0"/>
                </a:spcBef>
              </a:pPr>
              <a:t>5</a:t>
            </a:fld>
            <a:endParaRPr kumimoji="0" lang="en-US" altLang="ko-KR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3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68350"/>
            <a:ext cx="5118100" cy="3838575"/>
          </a:xfrm>
          <a:ln/>
        </p:spPr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lIns="98891" tIns="49440" rIns="98891" bIns="49440"/>
          <a:lstStyle/>
          <a:p>
            <a:pPr eaLnBrk="1" hangingPunct="1">
              <a:defRPr/>
            </a:pPr>
            <a:endParaRPr lang="en-US" altLang="ko-KR" sz="1700" dirty="0">
              <a:solidFill>
                <a:srgbClr val="0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84173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830" indent="-28570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2816" indent="-22856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599943" indent="-22856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068" indent="-22856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194" indent="-22856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321" indent="-22856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8447" indent="-22856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5574" indent="-22856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4BFE1368-FF18-4B1F-A093-5E6F14E153CC}" type="slidenum">
              <a:rPr lang="en-US" altLang="ko-KR" sz="13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ko-KR" sz="1300">
              <a:solidFill>
                <a:srgbClr val="000000"/>
              </a:solidFill>
            </a:endParaRPr>
          </a:p>
        </p:txBody>
      </p:sp>
      <p:sp>
        <p:nvSpPr>
          <p:cNvPr id="133123" name="Rectangle 7"/>
          <p:cNvSpPr txBox="1">
            <a:spLocks noGrp="1" noChangeArrowheads="1"/>
          </p:cNvSpPr>
          <p:nvPr/>
        </p:nvSpPr>
        <p:spPr bwMode="auto">
          <a:xfrm>
            <a:off x="4017963" y="9721851"/>
            <a:ext cx="30797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891" tIns="49440" rIns="98891" bIns="49440" anchor="b"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14AC918-52EE-4244-A6F0-9F4F67AEF707}" type="slidenum">
              <a:rPr kumimoji="0" lang="en-US" altLang="ko-KR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pPr algn="r" eaLnBrk="1" hangingPunct="1">
                <a:spcBef>
                  <a:spcPct val="0"/>
                </a:spcBef>
              </a:pPr>
              <a:t>6</a:t>
            </a:fld>
            <a:endParaRPr kumimoji="0" lang="en-US" altLang="ko-KR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3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68350"/>
            <a:ext cx="5118100" cy="3838575"/>
          </a:xfrm>
          <a:ln/>
        </p:spPr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lIns="98891" tIns="49440" rIns="98891" bIns="49440"/>
          <a:lstStyle/>
          <a:p>
            <a:pPr eaLnBrk="1" hangingPunct="1">
              <a:defRPr/>
            </a:pPr>
            <a:endParaRPr lang="en-US" altLang="ko-KR" sz="1700" dirty="0">
              <a:solidFill>
                <a:srgbClr val="0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51145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830" indent="-28570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2816" indent="-22856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599943" indent="-22856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068" indent="-228563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194" indent="-22856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321" indent="-22856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8447" indent="-22856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5574" indent="-22856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4BFE1368-FF18-4B1F-A093-5E6F14E153CC}" type="slidenum">
              <a:rPr lang="en-US" altLang="ko-KR" sz="13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ko-KR" sz="1300">
              <a:solidFill>
                <a:srgbClr val="000000"/>
              </a:solidFill>
            </a:endParaRPr>
          </a:p>
        </p:txBody>
      </p:sp>
      <p:sp>
        <p:nvSpPr>
          <p:cNvPr id="133123" name="Rectangle 7"/>
          <p:cNvSpPr txBox="1">
            <a:spLocks noGrp="1" noChangeArrowheads="1"/>
          </p:cNvSpPr>
          <p:nvPr/>
        </p:nvSpPr>
        <p:spPr bwMode="auto">
          <a:xfrm>
            <a:off x="4017963" y="9721851"/>
            <a:ext cx="30797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891" tIns="49440" rIns="98891" bIns="49440" anchor="b"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14AC918-52EE-4244-A6F0-9F4F67AEF707}" type="slidenum">
              <a:rPr kumimoji="0" lang="en-US" altLang="ko-KR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pPr algn="r" eaLnBrk="1" hangingPunct="1">
                <a:spcBef>
                  <a:spcPct val="0"/>
                </a:spcBef>
              </a:pPr>
              <a:t>7</a:t>
            </a:fld>
            <a:endParaRPr kumimoji="0" lang="en-US" altLang="ko-KR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3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68350"/>
            <a:ext cx="5118100" cy="3838575"/>
          </a:xfrm>
          <a:ln/>
        </p:spPr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lIns="98891" tIns="49440" rIns="98891" bIns="49440"/>
          <a:lstStyle/>
          <a:p>
            <a:pPr eaLnBrk="1" hangingPunct="1">
              <a:defRPr/>
            </a:pPr>
            <a:endParaRPr lang="en-US" altLang="ko-KR" sz="1700" dirty="0">
              <a:solidFill>
                <a:srgbClr val="0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84173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제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10" descr="표지배경_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직선 연결선 4"/>
          <p:cNvCxnSpPr/>
          <p:nvPr userDrawn="1"/>
        </p:nvCxnSpPr>
        <p:spPr>
          <a:xfrm>
            <a:off x="4427538" y="3429000"/>
            <a:ext cx="4733925" cy="0"/>
          </a:xfrm>
          <a:prstGeom prst="line">
            <a:avLst/>
          </a:prstGeom>
          <a:ln w="76200">
            <a:solidFill>
              <a:srgbClr val="005D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15" descr="KSP풀네임조합_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425" y="549275"/>
            <a:ext cx="1722438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432448" y="2797548"/>
            <a:ext cx="4716000" cy="6070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574620" y="3867150"/>
            <a:ext cx="47160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4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2618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10" descr="ppt속지상부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882015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16016" y="1988840"/>
            <a:ext cx="3528392" cy="346050"/>
          </a:xfrm>
          <a:prstGeom prst="rect">
            <a:avLst/>
          </a:prstGeom>
        </p:spPr>
        <p:txBody>
          <a:bodyPr/>
          <a:lstStyle>
            <a:lvl1pPr algn="l">
              <a:defRPr sz="2000" b="1" spc="300" baseline="0">
                <a:solidFill>
                  <a:schemeClr val="bg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499992" y="2780927"/>
            <a:ext cx="3816424" cy="3660601"/>
          </a:xfrm>
          <a:prstGeom prst="rect">
            <a:avLst/>
          </a:prstGeom>
          <a:ln>
            <a:noFill/>
            <a:prstDash val="lgDash"/>
          </a:ln>
        </p:spPr>
        <p:txBody>
          <a:bodyPr/>
          <a:lstStyle>
            <a:lvl1pPr marL="360000" indent="360000">
              <a:lnSpc>
                <a:spcPct val="120000"/>
              </a:lnSpc>
              <a:buClr>
                <a:schemeClr val="tx2">
                  <a:lumMod val="40000"/>
                  <a:lumOff val="60000"/>
                </a:schemeClr>
              </a:buClr>
              <a:buSzPct val="80000"/>
              <a:buFont typeface="+mj-lt"/>
              <a:buAutoNum type="romanUcPeriod"/>
              <a:defRPr sz="2000" b="1">
                <a:solidFill>
                  <a:srgbClr val="0070C0"/>
                </a:solidFill>
              </a:defRPr>
            </a:lvl1pPr>
            <a:lvl2pPr marL="360000" indent="360000">
              <a:lnSpc>
                <a:spcPct val="120000"/>
              </a:lnSpc>
              <a:buClr>
                <a:srgbClr val="0070C0"/>
              </a:buClr>
              <a:buSzPct val="70000"/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2pPr>
            <a:lvl3pPr marL="360000" indent="0">
              <a:lnSpc>
                <a:spcPct val="120000"/>
              </a:lnSpc>
              <a:buClr>
                <a:srgbClr val="FF0000"/>
              </a:buClr>
              <a:buSzPct val="80000"/>
              <a:buFont typeface="맑은 고딕" pitchFamily="50" charset="-127"/>
              <a:buNone/>
              <a:defRPr sz="1600" spc="-150"/>
            </a:lvl3pPr>
            <a:lvl4pPr marL="360000" indent="0">
              <a:lnSpc>
                <a:spcPct val="120000"/>
              </a:lnSpc>
              <a:buClr>
                <a:srgbClr val="FF0000"/>
              </a:buClr>
              <a:buSzPct val="70000"/>
              <a:buFont typeface="맑은 고딕" pitchFamily="50" charset="-127"/>
              <a:buNone/>
              <a:defRPr sz="1600" spc="-150"/>
            </a:lvl4pPr>
            <a:lvl5pPr marL="540000" indent="180000">
              <a:lnSpc>
                <a:spcPct val="120000"/>
              </a:lnSpc>
              <a:buClr>
                <a:srgbClr val="0070C0"/>
              </a:buClr>
              <a:buSzPct val="50000"/>
              <a:buFont typeface="Wingdings" pitchFamily="2" charset="2"/>
              <a:buChar char="l"/>
              <a:defRPr sz="1600" b="0" spc="-15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0"/>
          </p:nvPr>
        </p:nvSpPr>
        <p:spPr>
          <a:xfrm>
            <a:off x="3419475" y="6519863"/>
            <a:ext cx="2133600" cy="365125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C00187CB-D2A0-4CB0-AAEB-E08C0D1499A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8034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41995" y="1052736"/>
            <a:ext cx="8640960" cy="5112568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prstDash val="lgDash"/>
          </a:ln>
        </p:spPr>
        <p:txBody>
          <a:bodyPr/>
          <a:lstStyle>
            <a:lvl1pPr marL="180000" indent="180000">
              <a:lnSpc>
                <a:spcPct val="120000"/>
              </a:lnSpc>
              <a:buClr>
                <a:schemeClr val="tx2">
                  <a:lumMod val="40000"/>
                  <a:lumOff val="60000"/>
                </a:schemeClr>
              </a:buClr>
              <a:buSzPct val="80000"/>
              <a:buFont typeface="맑은 고딕" pitchFamily="50" charset="-127"/>
              <a:buChar char="▶"/>
              <a:defRPr sz="1200"/>
            </a:lvl1pPr>
            <a:lvl2pPr marL="252000" indent="180000">
              <a:lnSpc>
                <a:spcPct val="120000"/>
              </a:lnSpc>
              <a:buClr>
                <a:srgbClr val="0070C0"/>
              </a:buClr>
              <a:buSzPct val="70000"/>
              <a:buFont typeface="맑은 고딕" pitchFamily="50" charset="-127"/>
              <a:buChar char="▷"/>
              <a:defRPr sz="1200"/>
            </a:lvl2pPr>
            <a:lvl3pPr marL="360000" indent="180000">
              <a:lnSpc>
                <a:spcPct val="120000"/>
              </a:lnSpc>
              <a:buClr>
                <a:srgbClr val="FF0000"/>
              </a:buClr>
              <a:buSzPct val="80000"/>
              <a:buFont typeface="맑은 고딕" pitchFamily="50" charset="-127"/>
              <a:buChar char="▶"/>
              <a:defRPr sz="1200" b="1" spc="0"/>
            </a:lvl3pPr>
            <a:lvl4pPr marL="468000" indent="180000">
              <a:lnSpc>
                <a:spcPct val="120000"/>
              </a:lnSpc>
              <a:buClr>
                <a:srgbClr val="FF0000"/>
              </a:buClr>
              <a:buSzPct val="70000"/>
              <a:buFont typeface="맑은 고딕" pitchFamily="50" charset="-127"/>
              <a:buChar char="▷"/>
              <a:defRPr sz="1200" spc="-15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540000" indent="180000">
              <a:lnSpc>
                <a:spcPct val="120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  <a:defRPr sz="1200" spc="-3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113978" y="331788"/>
            <a:ext cx="4386014" cy="346050"/>
          </a:xfrm>
          <a:prstGeom prst="rect">
            <a:avLst/>
          </a:prstGeom>
        </p:spPr>
        <p:txBody>
          <a:bodyPr/>
          <a:lstStyle>
            <a:lvl1pPr algn="l">
              <a:defRPr sz="1600" b="1" spc="0" baseline="0">
                <a:solidFill>
                  <a:schemeClr val="bg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0"/>
          </p:nvPr>
        </p:nvSpPr>
        <p:spPr>
          <a:xfrm>
            <a:off x="3419475" y="6519863"/>
            <a:ext cx="2133600" cy="365125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D6DEC2FE-B0DB-4456-877E-D7AACC38A91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3394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18628"/>
            <a:ext cx="9144000" cy="6858000"/>
          </a:xfrm>
          <a:prstGeom prst="rect">
            <a:avLst/>
          </a:prstGeom>
          <a:gradFill flip="none" rotWithShape="1">
            <a:gsLst>
              <a:gs pos="1000">
                <a:schemeClr val="bg1"/>
              </a:gs>
              <a:gs pos="20000">
                <a:schemeClr val="bg1"/>
              </a:gs>
              <a:gs pos="50000">
                <a:schemeClr val="bg1"/>
              </a:gs>
              <a:gs pos="63000">
                <a:schemeClr val="bg1"/>
              </a:gs>
              <a:gs pos="95000">
                <a:schemeClr val="accent5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pc="-150">
              <a:solidFill>
                <a:prstClr val="white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011141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400" b="1" cap="all" spc="-150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276872"/>
            <a:ext cx="77724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spc="-150"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47936" y="635774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pc="-150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dirty="0" smtClean="0">
                <a:solidFill>
                  <a:prstClr val="black"/>
                </a:solidFill>
              </a:rPr>
              <a:t>Practice and Plan of Financing Innovation for Creative Finance Activation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3212976"/>
            <a:ext cx="146568" cy="36724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>
              <a:solidFill>
                <a:prstClr val="white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1916832"/>
            <a:ext cx="146568" cy="198746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>
              <a:solidFill>
                <a:prstClr val="white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0" y="3904297"/>
            <a:ext cx="7668344" cy="0"/>
          </a:xfrm>
          <a:prstGeom prst="line">
            <a:avLst/>
          </a:prstGeom>
          <a:ln>
            <a:gradFill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50000"/>
                    <a:alpha val="52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2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 descr="C:\Users\Risingdream\Pictures\121f47_6ee7ddc1c5fa460983336fcaf7ec8494_png_srz_1185_905_85_22_0_50_1_20_0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9101" t="97" r="-9231" b="40986"/>
          <a:stretch/>
        </p:blipFill>
        <p:spPr bwMode="auto">
          <a:xfrm>
            <a:off x="4947408" y="5509502"/>
            <a:ext cx="4499928" cy="135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 txBox="1">
            <a:spLocks/>
          </p:cNvSpPr>
          <p:nvPr userDrawn="1"/>
        </p:nvSpPr>
        <p:spPr>
          <a:xfrm>
            <a:off x="234504" y="6356350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 spc="-150"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DAA355-F848-4121-921E-58CC0DD21412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104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그림 8" descr="ppt속지상부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20150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3419475" y="65373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0070C0"/>
                </a:solidFill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85ABBD-4B6A-48A4-8ECE-02522B80636C}" type="slidenum">
              <a:rPr kumimoji="1"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ko-KR" altLang="en-US" dirty="0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249238" y="6353175"/>
            <a:ext cx="8891587" cy="0"/>
          </a:xfrm>
          <a:prstGeom prst="line">
            <a:avLst/>
          </a:prstGeom>
          <a:ln w="38100">
            <a:solidFill>
              <a:srgbClr val="0194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그림 11" descr="좌우조합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6432550"/>
            <a:ext cx="700087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그림 14" descr="kdi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6524625"/>
            <a:ext cx="889000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그림 8" descr="C:\Users\master\Desktop\기재부 로고(영문).PNG"/>
          <p:cNvPicPr/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204" y="6490347"/>
            <a:ext cx="871297" cy="2670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06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부제목 2"/>
          <p:cNvSpPr>
            <a:spLocks noGrp="1"/>
          </p:cNvSpPr>
          <p:nvPr>
            <p:ph type="subTitle" idx="1"/>
          </p:nvPr>
        </p:nvSpPr>
        <p:spPr bwMode="auto">
          <a:xfrm>
            <a:off x="1468104" y="5885656"/>
            <a:ext cx="6192663" cy="1008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en-US" altLang="ko-KR" sz="1300" b="1" dirty="0" smtClean="0">
                <a:latin typeface="Trebuchet MS" pitchFamily="34" charset="0"/>
              </a:rPr>
              <a:t>Ministry </a:t>
            </a:r>
            <a:r>
              <a:rPr lang="en-US" altLang="ko-KR" sz="1300" b="1" dirty="0">
                <a:latin typeface="Trebuchet MS" pitchFamily="34" charset="0"/>
              </a:rPr>
              <a:t>of Strategy and Finance of Korea</a:t>
            </a:r>
          </a:p>
          <a:p>
            <a:pPr algn="ctr" eaLnBrk="1" hangingPunct="1"/>
            <a:r>
              <a:rPr lang="en-US" altLang="ko-KR" sz="1300" b="1" dirty="0" smtClean="0">
                <a:latin typeface="Trebuchet MS" pitchFamily="34" charset="0"/>
              </a:rPr>
              <a:t>Korea Development Institute (KDI)</a:t>
            </a:r>
            <a:endParaRPr lang="en-US" altLang="ko-KR" sz="1300" b="1" dirty="0">
              <a:latin typeface="Trebuchet MS" pitchFamily="34" charset="0"/>
            </a:endParaRPr>
          </a:p>
          <a:p>
            <a:pPr algn="ctr" eaLnBrk="1" hangingPunct="1"/>
            <a:r>
              <a:rPr lang="en-US" altLang="ko-KR" sz="1300" b="1" dirty="0">
                <a:latin typeface="Trebuchet MS" pitchFamily="34" charset="0"/>
              </a:rPr>
              <a:t>Bulgarian Small and Medium Enterprises Promotion Agency</a:t>
            </a:r>
            <a:endParaRPr lang="ko-KR" altLang="en-US" sz="1300" b="1" dirty="0">
              <a:latin typeface="Trebuchet MS" pitchFamily="34" charset="0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197096" y="1772816"/>
            <a:ext cx="8712968" cy="1631603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latin typeface="Trebuchet MS" pitchFamily="34" charset="0"/>
              </a:rPr>
              <a:t>2016/17 Knowledge </a:t>
            </a:r>
            <a:r>
              <a:rPr lang="en-US" altLang="ko-KR" dirty="0">
                <a:latin typeface="Trebuchet MS" pitchFamily="34" charset="0"/>
              </a:rPr>
              <a:t>Sharing Program </a:t>
            </a:r>
            <a:r>
              <a:rPr lang="en-US" altLang="ko-KR" dirty="0" smtClean="0">
                <a:latin typeface="Trebuchet MS" pitchFamily="34" charset="0"/>
              </a:rPr>
              <a:t>with Bulgaria</a:t>
            </a:r>
            <a:br>
              <a:rPr lang="en-US" altLang="ko-KR" dirty="0" smtClean="0">
                <a:latin typeface="Trebuchet MS" pitchFamily="34" charset="0"/>
              </a:rPr>
            </a:br>
            <a:r>
              <a:rPr lang="en-US" altLang="ko-KR" dirty="0" smtClean="0">
                <a:latin typeface="Trebuchet MS" pitchFamily="34" charset="0"/>
              </a:rPr>
              <a:t> </a:t>
            </a:r>
            <a:br>
              <a:rPr lang="en-US" altLang="ko-KR" dirty="0" smtClean="0">
                <a:latin typeface="Trebuchet MS" pitchFamily="34" charset="0"/>
              </a:rPr>
            </a:br>
            <a:r>
              <a:rPr lang="en-US" altLang="ko-KR" sz="2400" dirty="0"/>
              <a:t>Promotion of Bulgarian Small </a:t>
            </a:r>
            <a:r>
              <a:rPr lang="en-US" altLang="ko-KR" sz="2400" dirty="0" smtClean="0"/>
              <a:t>and </a:t>
            </a:r>
            <a:r>
              <a:rPr lang="en-US" altLang="ko-KR" sz="2400" dirty="0"/>
              <a:t>Medium </a:t>
            </a:r>
            <a:r>
              <a:rPr lang="en-US" altLang="ko-KR" sz="2400" dirty="0" smtClean="0"/>
              <a:t>Enterprises</a:t>
            </a:r>
            <a:r>
              <a:rPr lang="ko-KR" altLang="ko-KR" sz="2400" dirty="0"/>
              <a:t/>
            </a:r>
            <a:br>
              <a:rPr lang="ko-KR" altLang="ko-KR" sz="2400" dirty="0"/>
            </a:br>
            <a:r>
              <a:rPr lang="ko-KR" altLang="ko-KR" sz="2400" dirty="0"/>
              <a:t/>
            </a:r>
            <a:br>
              <a:rPr lang="ko-KR" altLang="ko-KR" sz="2400" dirty="0"/>
            </a:br>
            <a:r>
              <a:rPr lang="en-US" altLang="ko-KR" dirty="0" smtClean="0">
                <a:latin typeface="Trebuchet MS" pitchFamily="34" charset="0"/>
              </a:rPr>
              <a:t/>
            </a:r>
            <a:br>
              <a:rPr lang="en-US" altLang="ko-KR" dirty="0" smtClean="0">
                <a:latin typeface="Trebuchet MS" pitchFamily="34" charset="0"/>
              </a:rPr>
            </a:br>
            <a:endParaRPr lang="ko-KR" altLang="en-US" sz="2200" dirty="0">
              <a:latin typeface="Trebuchet MS" pitchFamily="34" charset="0"/>
            </a:endParaRPr>
          </a:p>
        </p:txBody>
      </p:sp>
      <p:sp>
        <p:nvSpPr>
          <p:cNvPr id="5" name="Rectangle 19"/>
          <p:cNvSpPr txBox="1">
            <a:spLocks noChangeArrowheads="1"/>
          </p:cNvSpPr>
          <p:nvPr/>
        </p:nvSpPr>
        <p:spPr bwMode="gray">
          <a:xfrm>
            <a:off x="1555068" y="3969073"/>
            <a:ext cx="6030804" cy="11881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0"/>
              </a:spcAft>
              <a:defRPr/>
            </a:pPr>
            <a:r>
              <a:rPr lang="en-US" altLang="ko-KR" b="1" kern="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나눔고딕 ExtraBold" pitchFamily="50" charset="-127"/>
                <a:cs typeface="Arial"/>
              </a:rPr>
              <a:t>Hang Yong LEE</a:t>
            </a:r>
          </a:p>
          <a:p>
            <a:pPr algn="ctr">
              <a:spcAft>
                <a:spcPts val="0"/>
              </a:spcAft>
              <a:defRPr/>
            </a:pPr>
            <a:r>
              <a:rPr lang="en-US" altLang="ko-KR" b="1" kern="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나눔고딕 ExtraBold" pitchFamily="50" charset="-127"/>
                <a:cs typeface="Arial"/>
              </a:rPr>
              <a:t>Hangyang University</a:t>
            </a:r>
          </a:p>
          <a:p>
            <a:pPr algn="ctr">
              <a:spcAft>
                <a:spcPts val="0"/>
              </a:spcAft>
              <a:defRPr/>
            </a:pPr>
            <a:endParaRPr lang="en-US" altLang="ko-KR" b="1" kern="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나눔고딕 ExtraBold" pitchFamily="50" charset="-127"/>
              <a:cs typeface="Arial"/>
            </a:endParaRPr>
          </a:p>
          <a:p>
            <a:pPr algn="ctr">
              <a:spcAft>
                <a:spcPts val="0"/>
              </a:spcAft>
              <a:defRPr/>
            </a:pPr>
            <a:r>
              <a:rPr lang="en-US" altLang="ko-KR" sz="1300" b="1" kern="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나눔고딕 ExtraBold" pitchFamily="50" charset="-127"/>
                <a:cs typeface="Arial"/>
              </a:rPr>
              <a:t>Aug. 29, 2016</a:t>
            </a:r>
          </a:p>
        </p:txBody>
      </p:sp>
    </p:spTree>
    <p:extLst>
      <p:ext uri="{BB962C8B-B14F-4D97-AF65-F5344CB8AC3E}">
        <p14:creationId xmlns:p14="http://schemas.microsoft.com/office/powerpoint/2010/main" val="8745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539262" y="188640"/>
            <a:ext cx="6553200" cy="542925"/>
          </a:xfrm>
          <a:prstGeom prst="roundRect">
            <a:avLst>
              <a:gd name="adj" fmla="val 11745"/>
            </a:avLst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marL="171450" indent="-171450" eaLnBrk="0" hangingPunct="0">
              <a:spcBef>
                <a:spcPct val="20000"/>
              </a:spcBef>
              <a:buClr>
                <a:schemeClr val="accent1"/>
              </a:buClr>
              <a:buChar char="•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Char char="–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–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»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latinLnBrk="0" hangingPunct="1">
              <a:lnSpc>
                <a:spcPct val="90000"/>
              </a:lnSpc>
              <a:spcBef>
                <a:spcPct val="50000"/>
              </a:spcBef>
              <a:buClrTx/>
              <a:buSzPct val="130000"/>
              <a:buFontTx/>
              <a:buNone/>
            </a:pPr>
            <a:endParaRPr kumimoji="0" lang="ko-KR" altLang="en-US" sz="2800" dirty="0">
              <a:solidFill>
                <a:srgbClr val="FFFFCC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Background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41995" y="1340768"/>
            <a:ext cx="8640960" cy="4824536"/>
          </a:xfrm>
        </p:spPr>
        <p:txBody>
          <a:bodyPr/>
          <a:lstStyle/>
          <a:p>
            <a:r>
              <a:rPr lang="en-US" altLang="ko-K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400" dirty="0" smtClean="0">
                <a:latin typeface="Book Antiqua" panose="02040602050305030304" pitchFamily="18" charset="0"/>
                <a:cs typeface="Verdana" panose="020B0604030504040204" pitchFamily="34" charset="0"/>
              </a:rPr>
              <a:t>SMEs are important for sustainable economic growth</a:t>
            </a:r>
          </a:p>
          <a:p>
            <a:pPr marL="540000" lvl="1"/>
            <a:r>
              <a:rPr lang="en-US" altLang="ko-KR" sz="2400" dirty="0" smtClean="0">
                <a:latin typeface="Book Antiqua" panose="02040602050305030304" pitchFamily="18" charset="0"/>
                <a:cs typeface="Verdana" panose="020B0604030504040204" pitchFamily="34" charset="0"/>
              </a:rPr>
              <a:t> Flexible in size, organization and management</a:t>
            </a:r>
          </a:p>
          <a:p>
            <a:pPr marL="540000" lvl="1"/>
            <a:r>
              <a:rPr lang="en-US" altLang="ko-KR" sz="2400" dirty="0" smtClean="0">
                <a:latin typeface="Book Antiqua" panose="02040602050305030304" pitchFamily="18" charset="0"/>
                <a:cs typeface="Verdana" panose="020B0604030504040204" pitchFamily="34" charset="0"/>
              </a:rPr>
              <a:t> Easier to bring new ideas and to take risky attempts</a:t>
            </a:r>
          </a:p>
          <a:p>
            <a:r>
              <a:rPr lang="en-US" altLang="ko-KR" sz="2400" dirty="0" smtClean="0">
                <a:latin typeface="Book Antiqua" panose="02040602050305030304" pitchFamily="18" charset="0"/>
                <a:cs typeface="Verdana" panose="020B0604030504040204" pitchFamily="34" charset="0"/>
              </a:rPr>
              <a:t> But, there are market failure: financing, human resources, </a:t>
            </a:r>
          </a:p>
          <a:p>
            <a:pPr indent="0">
              <a:buNone/>
            </a:pPr>
            <a:r>
              <a:rPr lang="en-US" altLang="ko-KR" sz="2400" dirty="0">
                <a:latin typeface="Book Antiqua" panose="02040602050305030304" pitchFamily="18" charset="0"/>
                <a:cs typeface="Verdana" panose="020B0604030504040204" pitchFamily="34" charset="0"/>
              </a:rPr>
              <a:t> </a:t>
            </a:r>
            <a:r>
              <a:rPr lang="en-US" altLang="ko-KR" sz="2400" dirty="0" smtClean="0">
                <a:latin typeface="Book Antiqua" panose="02040602050305030304" pitchFamily="18" charset="0"/>
                <a:cs typeface="Verdana" panose="020B0604030504040204" pitchFamily="34" charset="0"/>
              </a:rPr>
              <a:t>   technology, marketing, etc.</a:t>
            </a:r>
          </a:p>
          <a:p>
            <a:pPr marL="540000" lvl="1"/>
            <a:r>
              <a:rPr lang="en-US" altLang="ko-KR" sz="2400" dirty="0" smtClean="0">
                <a:latin typeface="Book Antiqua" panose="02040602050305030304" pitchFamily="18" charset="0"/>
                <a:cs typeface="Verdana" panose="020B0604030504040204" pitchFamily="34" charset="0"/>
              </a:rPr>
              <a:t> Need government support</a:t>
            </a:r>
          </a:p>
        </p:txBody>
      </p:sp>
    </p:spTree>
    <p:extLst>
      <p:ext uri="{BB962C8B-B14F-4D97-AF65-F5344CB8AC3E}">
        <p14:creationId xmlns:p14="http://schemas.microsoft.com/office/powerpoint/2010/main" val="1085349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539262" y="188640"/>
            <a:ext cx="6553200" cy="542925"/>
          </a:xfrm>
          <a:prstGeom prst="roundRect">
            <a:avLst>
              <a:gd name="adj" fmla="val 11745"/>
            </a:avLst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marL="171450" indent="-171450" eaLnBrk="0" hangingPunct="0">
              <a:spcBef>
                <a:spcPct val="20000"/>
              </a:spcBef>
              <a:buClr>
                <a:schemeClr val="accent1"/>
              </a:buClr>
              <a:buChar char="•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Char char="–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–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»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latinLnBrk="0" hangingPunct="1">
              <a:lnSpc>
                <a:spcPct val="90000"/>
              </a:lnSpc>
              <a:spcBef>
                <a:spcPct val="50000"/>
              </a:spcBef>
              <a:buClrTx/>
              <a:buSzPct val="130000"/>
              <a:buFontTx/>
              <a:buNone/>
            </a:pPr>
            <a:endParaRPr kumimoji="0" lang="ko-KR" altLang="en-US" sz="2800" dirty="0">
              <a:solidFill>
                <a:srgbClr val="FFFFCC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6461" y="287077"/>
            <a:ext cx="8244000" cy="346050"/>
          </a:xfrm>
        </p:spPr>
        <p:txBody>
          <a:bodyPr>
            <a:noAutofit/>
          </a:bodyPr>
          <a:lstStyle/>
          <a:p>
            <a:r>
              <a:rPr lang="en-US" altLang="ko-KR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SMEs vs. Large corporations in Korea</a:t>
            </a: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868233"/>
              </p:ext>
            </p:extLst>
          </p:nvPr>
        </p:nvGraphicFramePr>
        <p:xfrm>
          <a:off x="241995" y="2060848"/>
          <a:ext cx="864235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내용 개체 틀 2"/>
          <p:cNvSpPr txBox="1">
            <a:spLocks/>
          </p:cNvSpPr>
          <p:nvPr/>
        </p:nvSpPr>
        <p:spPr>
          <a:xfrm>
            <a:off x="241995" y="1052736"/>
            <a:ext cx="4041973" cy="864096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prstDash val="lgDash"/>
          </a:ln>
        </p:spPr>
        <p:txBody>
          <a:bodyPr/>
          <a:lstStyle>
            <a:lvl1pPr marL="180000" indent="180000" algn="l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tx2">
                  <a:lumMod val="40000"/>
                  <a:lumOff val="60000"/>
                </a:schemeClr>
              </a:buClr>
              <a:buSzPct val="80000"/>
              <a:buFont typeface="맑은 고딕" pitchFamily="50" charset="-127"/>
              <a:buChar char="▶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180000" algn="l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맑은 고딕" pitchFamily="50" charset="-127"/>
              <a:buChar char="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180000" algn="l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맑은 고딕" pitchFamily="50" charset="-127"/>
              <a:buChar char="▶"/>
              <a:defRPr sz="1200" b="1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8000" indent="180000" algn="l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맑은 고딕" pitchFamily="50" charset="-127"/>
              <a:buChar char="▷"/>
              <a:defRPr sz="1200" kern="1200" spc="-1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540000" indent="180000" algn="l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  <a:defRPr sz="1200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r>
              <a:rPr lang="en-US" altLang="ko-KR" sz="2000" dirty="0" smtClean="0">
                <a:latin typeface="Book Antiqua" panose="02040602050305030304" pitchFamily="18" charset="0"/>
                <a:cs typeface="Verdana" panose="020B0604030504040204" pitchFamily="34" charset="0"/>
              </a:rPr>
              <a:t>Contribution by SMEs to value added (</a:t>
            </a:r>
            <a:r>
              <a:rPr lang="en-US" altLang="ko-KR" sz="2000" dirty="0" err="1" smtClean="0">
                <a:latin typeface="Book Antiqua" panose="02040602050305030304" pitchFamily="18" charset="0"/>
                <a:cs typeface="Verdana" panose="020B0604030504040204" pitchFamily="34" charset="0"/>
              </a:rPr>
              <a:t>mfg</a:t>
            </a:r>
            <a:r>
              <a:rPr lang="en-US" altLang="ko-KR" sz="2000" dirty="0" smtClean="0">
                <a:latin typeface="Book Antiqua" panose="02040602050305030304" pitchFamily="18" charset="0"/>
                <a:cs typeface="Verdana" panose="020B0604030504040204" pitchFamily="34" charset="0"/>
              </a:rPr>
              <a:t>)</a:t>
            </a:r>
          </a:p>
        </p:txBody>
      </p:sp>
      <p:graphicFrame>
        <p:nvGraphicFramePr>
          <p:cNvPr id="7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6678331"/>
              </p:ext>
            </p:extLst>
          </p:nvPr>
        </p:nvGraphicFramePr>
        <p:xfrm>
          <a:off x="4932040" y="2420888"/>
          <a:ext cx="395161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내용 개체 틀 2"/>
          <p:cNvSpPr txBox="1">
            <a:spLocks/>
          </p:cNvSpPr>
          <p:nvPr/>
        </p:nvSpPr>
        <p:spPr>
          <a:xfrm>
            <a:off x="4788024" y="1052736"/>
            <a:ext cx="4095626" cy="864096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prstDash val="lgDash"/>
          </a:ln>
        </p:spPr>
        <p:txBody>
          <a:bodyPr/>
          <a:lstStyle>
            <a:lvl1pPr marL="180000" indent="180000" algn="l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tx2">
                  <a:lumMod val="40000"/>
                  <a:lumOff val="60000"/>
                </a:schemeClr>
              </a:buClr>
              <a:buSzPct val="80000"/>
              <a:buFont typeface="맑은 고딕" pitchFamily="50" charset="-127"/>
              <a:buChar char="▶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180000" algn="l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맑은 고딕" pitchFamily="50" charset="-127"/>
              <a:buChar char="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180000" algn="l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맑은 고딕" pitchFamily="50" charset="-127"/>
              <a:buChar char="▶"/>
              <a:defRPr sz="1200" b="1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8000" indent="180000" algn="l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맑은 고딕" pitchFamily="50" charset="-127"/>
              <a:buChar char="▷"/>
              <a:defRPr sz="1200" kern="1200" spc="-1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540000" indent="180000" algn="l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  <a:defRPr sz="1200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r>
              <a:rPr lang="en-US" altLang="ko-KR" sz="2000" dirty="0" smtClean="0">
                <a:latin typeface="Book Antiqua" panose="02040602050305030304" pitchFamily="18" charset="0"/>
                <a:cs typeface="Verdana" panose="020B0604030504040204" pitchFamily="34" charset="0"/>
              </a:rPr>
              <a:t>Share of SME employment</a:t>
            </a: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244794" y="5373216"/>
            <a:ext cx="8071622" cy="682879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prstDash val="lgDash"/>
          </a:ln>
        </p:spPr>
        <p:txBody>
          <a:bodyPr/>
          <a:lstStyle>
            <a:lvl1pPr marL="180000" indent="180000" algn="l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tx2">
                  <a:lumMod val="40000"/>
                  <a:lumOff val="60000"/>
                </a:schemeClr>
              </a:buClr>
              <a:buSzPct val="80000"/>
              <a:buFont typeface="맑은 고딕" pitchFamily="50" charset="-127"/>
              <a:buChar char="▶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180000" algn="l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맑은 고딕" pitchFamily="50" charset="-127"/>
              <a:buChar char="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180000" algn="l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맑은 고딕" pitchFamily="50" charset="-127"/>
              <a:buChar char="▶"/>
              <a:defRPr sz="1200" b="1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8000" indent="180000" algn="l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맑은 고딕" pitchFamily="50" charset="-127"/>
              <a:buChar char="▷"/>
              <a:defRPr sz="1200" kern="1200" spc="-1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540000" indent="180000" algn="l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  <a:defRPr sz="1200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r>
              <a:rPr lang="en-US" altLang="ko-KR" sz="2200" dirty="0" smtClean="0">
                <a:latin typeface="Book Antiqua" panose="02040602050305030304" pitchFamily="18" charset="0"/>
                <a:cs typeface="Verdana" panose="020B0604030504040204" pitchFamily="34" charset="0"/>
              </a:rPr>
              <a:t>But, productivity and profitability of SMEs are lower relative to </a:t>
            </a:r>
            <a:r>
              <a:rPr lang="en-US" altLang="ko-KR" sz="2200" dirty="0" smtClean="0">
                <a:latin typeface="Book Antiqua" panose="02040602050305030304" pitchFamily="18" charset="0"/>
                <a:cs typeface="Verdana" panose="020B0604030504040204" pitchFamily="34" charset="0"/>
              </a:rPr>
              <a:t>LEs </a:t>
            </a:r>
            <a:r>
              <a:rPr lang="en-US" altLang="ko-KR" sz="2200" dirty="0" smtClean="0">
                <a:latin typeface="Book Antiqua" panose="02040602050305030304" pitchFamily="18" charset="0"/>
                <a:cs typeface="Verdana" panose="020B0604030504040204" pitchFamily="34" charset="0"/>
              </a:rPr>
              <a:t>in Korea</a:t>
            </a:r>
          </a:p>
        </p:txBody>
      </p:sp>
    </p:spTree>
    <p:extLst>
      <p:ext uri="{BB962C8B-B14F-4D97-AF65-F5344CB8AC3E}">
        <p14:creationId xmlns:p14="http://schemas.microsoft.com/office/powerpoint/2010/main" val="3096867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539262" y="188640"/>
            <a:ext cx="6804000" cy="542925"/>
          </a:xfrm>
          <a:prstGeom prst="roundRect">
            <a:avLst>
              <a:gd name="adj" fmla="val 11745"/>
            </a:avLst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marL="171450" indent="-171450" eaLnBrk="0" hangingPunct="0">
              <a:spcBef>
                <a:spcPct val="20000"/>
              </a:spcBef>
              <a:buClr>
                <a:schemeClr val="accent1"/>
              </a:buClr>
              <a:buChar char="•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Char char="–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–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»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latinLnBrk="0" hangingPunct="1">
              <a:lnSpc>
                <a:spcPct val="90000"/>
              </a:lnSpc>
              <a:spcBef>
                <a:spcPct val="50000"/>
              </a:spcBef>
              <a:buClrTx/>
              <a:buSzPct val="130000"/>
              <a:buFontTx/>
              <a:buNone/>
            </a:pPr>
            <a:endParaRPr kumimoji="0" lang="ko-KR" altLang="en-US" sz="2800" dirty="0">
              <a:solidFill>
                <a:srgbClr val="FFFFCC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Verdana" panose="020B0604030504040204" pitchFamily="34" charset="0"/>
                <a:cs typeface="Verdana" panose="020B0604030504040204" pitchFamily="34" charset="0"/>
              </a:rPr>
              <a:t>SMEs in Bulgaria</a:t>
            </a:r>
            <a:r>
              <a:rPr lang="ko-KR" altLang="en-US" sz="2800" dirty="0" smtClean="0"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ko-KR" altLang="en-US" sz="2800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77" y="2276872"/>
            <a:ext cx="7920880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내용 개체 틀 2"/>
          <p:cNvSpPr txBox="1">
            <a:spLocks/>
          </p:cNvSpPr>
          <p:nvPr/>
        </p:nvSpPr>
        <p:spPr>
          <a:xfrm>
            <a:off x="241995" y="1052736"/>
            <a:ext cx="8640960" cy="1008112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prstDash val="lgDash"/>
          </a:ln>
        </p:spPr>
        <p:txBody>
          <a:bodyPr/>
          <a:lstStyle>
            <a:lvl1pPr marL="180000" indent="180000" algn="l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tx2">
                  <a:lumMod val="40000"/>
                  <a:lumOff val="60000"/>
                </a:schemeClr>
              </a:buClr>
              <a:buSzPct val="80000"/>
              <a:buFont typeface="맑은 고딕" pitchFamily="50" charset="-127"/>
              <a:buChar char="▶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180000" algn="l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맑은 고딕" pitchFamily="50" charset="-127"/>
              <a:buChar char="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180000" algn="l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맑은 고딕" pitchFamily="50" charset="-127"/>
              <a:buChar char="▶"/>
              <a:defRPr sz="1200" b="1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8000" indent="180000" algn="l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맑은 고딕" pitchFamily="50" charset="-127"/>
              <a:buChar char="▷"/>
              <a:defRPr sz="1200" kern="1200" spc="-1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540000" indent="180000" algn="l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  <a:defRPr sz="1200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400" dirty="0" smtClean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The contribution of SMEs in Bulgaria in creating value added and jobs exceeds the EU average.</a:t>
            </a:r>
          </a:p>
          <a:p>
            <a:pPr indent="0">
              <a:buNone/>
            </a:pPr>
            <a:endParaRPr lang="ko-KR" altLang="en-US" sz="2400" dirty="0">
              <a:latin typeface="Book Antiqua" panose="02040602050305030304" pitchFamily="18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828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539262" y="188640"/>
            <a:ext cx="6804000" cy="542925"/>
          </a:xfrm>
          <a:prstGeom prst="roundRect">
            <a:avLst>
              <a:gd name="adj" fmla="val 11745"/>
            </a:avLst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marL="171450" indent="-171450" eaLnBrk="0" hangingPunct="0">
              <a:spcBef>
                <a:spcPct val="20000"/>
              </a:spcBef>
              <a:buClr>
                <a:schemeClr val="accent1"/>
              </a:buClr>
              <a:buChar char="•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Char char="–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–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»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latinLnBrk="0" hangingPunct="1">
              <a:lnSpc>
                <a:spcPct val="90000"/>
              </a:lnSpc>
              <a:spcBef>
                <a:spcPct val="50000"/>
              </a:spcBef>
              <a:buClrTx/>
              <a:buSzPct val="130000"/>
              <a:buFontTx/>
              <a:buNone/>
            </a:pPr>
            <a:endParaRPr kumimoji="0" lang="ko-KR" altLang="en-US" sz="2800" dirty="0">
              <a:solidFill>
                <a:srgbClr val="FFFFCC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3978" y="331788"/>
            <a:ext cx="6906294" cy="346050"/>
          </a:xfrm>
        </p:spPr>
        <p:txBody>
          <a:bodyPr/>
          <a:lstStyle/>
          <a:p>
            <a:r>
              <a:rPr lang="en-US" altLang="ko-KR" sz="2800" dirty="0" smtClean="0">
                <a:latin typeface="Verdana" panose="020B0604030504040204" pitchFamily="34" charset="0"/>
                <a:cs typeface="Verdana" panose="020B0604030504040204" pitchFamily="34" charset="0"/>
              </a:rPr>
              <a:t>Bulgaria’s SBA performance</a:t>
            </a:r>
            <a:r>
              <a:rPr lang="ko-KR" altLang="en-US" sz="2800" dirty="0" smtClean="0"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ko-KR" altLang="en-US" sz="2800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2736"/>
            <a:ext cx="7560840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내용 개체 틀 2"/>
          <p:cNvSpPr txBox="1">
            <a:spLocks/>
          </p:cNvSpPr>
          <p:nvPr/>
        </p:nvSpPr>
        <p:spPr>
          <a:xfrm>
            <a:off x="539262" y="5625244"/>
            <a:ext cx="8640960" cy="504056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prstDash val="lgDash"/>
          </a:ln>
        </p:spPr>
        <p:txBody>
          <a:bodyPr/>
          <a:lstStyle>
            <a:lvl1pPr marL="180000" indent="180000" algn="l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tx2">
                  <a:lumMod val="40000"/>
                  <a:lumOff val="60000"/>
                </a:schemeClr>
              </a:buClr>
              <a:buSzPct val="80000"/>
              <a:buFont typeface="맑은 고딕" pitchFamily="50" charset="-127"/>
              <a:buChar char="▶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180000" algn="l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맑은 고딕" pitchFamily="50" charset="-127"/>
              <a:buChar char="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180000" algn="l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맑은 고딕" pitchFamily="50" charset="-127"/>
              <a:buChar char="▶"/>
              <a:defRPr sz="1200" b="1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8000" indent="180000" algn="l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맑은 고딕" pitchFamily="50" charset="-127"/>
              <a:buChar char="▷"/>
              <a:defRPr sz="1200" kern="1200" spc="-1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540000" indent="180000" algn="l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  <a:defRPr sz="1200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r>
              <a:rPr lang="en-US" altLang="ko-K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Source: 2013 SBA Fact Sheet, European Commission</a:t>
            </a:r>
            <a:endParaRPr lang="en-US" altLang="ko-KR" sz="1800" dirty="0" smtClean="0">
              <a:latin typeface="Book Antiqua" panose="02040602050305030304" pitchFamily="18" charset="0"/>
              <a:cs typeface="Verdana" panose="020B0604030504040204" pitchFamily="34" charset="0"/>
            </a:endParaRPr>
          </a:p>
          <a:p>
            <a:pPr marL="540000" lvl="1"/>
            <a:endParaRPr lang="en-US" altLang="ko-KR" sz="2400" dirty="0" smtClean="0">
              <a:latin typeface="Book Antiqua" panose="02040602050305030304" pitchFamily="18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221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539262" y="188640"/>
            <a:ext cx="6804000" cy="542925"/>
          </a:xfrm>
          <a:prstGeom prst="roundRect">
            <a:avLst>
              <a:gd name="adj" fmla="val 11745"/>
            </a:avLst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marL="171450" indent="-171450" eaLnBrk="0" hangingPunct="0">
              <a:spcBef>
                <a:spcPct val="20000"/>
              </a:spcBef>
              <a:buClr>
                <a:schemeClr val="accent1"/>
              </a:buClr>
              <a:buChar char="•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Char char="–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–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»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latinLnBrk="0" hangingPunct="1">
              <a:lnSpc>
                <a:spcPct val="90000"/>
              </a:lnSpc>
              <a:spcBef>
                <a:spcPct val="50000"/>
              </a:spcBef>
              <a:buClrTx/>
              <a:buSzPct val="130000"/>
              <a:buFontTx/>
              <a:buNone/>
            </a:pPr>
            <a:endParaRPr kumimoji="0" lang="ko-KR" altLang="en-US" sz="2800" dirty="0">
              <a:solidFill>
                <a:srgbClr val="FFFFCC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3978" y="331788"/>
            <a:ext cx="8202438" cy="346050"/>
          </a:xfrm>
        </p:spPr>
        <p:txBody>
          <a:bodyPr/>
          <a:lstStyle/>
          <a:p>
            <a:r>
              <a:rPr lang="en-US" altLang="ko-KR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institutions </a:t>
            </a:r>
            <a:r>
              <a:rPr lang="en-US" altLang="ko-KR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SMEs in </a:t>
            </a:r>
            <a:r>
              <a:rPr lang="en-US" altLang="ko-KR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Korea</a:t>
            </a:r>
            <a:r>
              <a:rPr lang="ko-KR" altLang="en-US" sz="2800" dirty="0" smtClean="0"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ko-KR" altLang="en-US" sz="2800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41995" y="1268760"/>
            <a:ext cx="8640960" cy="4896544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200" dirty="0" smtClean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The Small and Medium Business Administration (SMBA) </a:t>
            </a:r>
          </a:p>
          <a:p>
            <a:pPr lvl="1" indent="0">
              <a:lnSpc>
                <a:spcPct val="100000"/>
              </a:lnSpc>
              <a:buNone/>
            </a:pPr>
            <a:r>
              <a:rPr lang="en-US" altLang="ko-KR" sz="2200" dirty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200" dirty="0" smtClean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 and the Small and Medium Business Corporation (SBC)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ko-KR" sz="2200" dirty="0" smtClean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SBC provides financing for SMEs and </a:t>
            </a:r>
            <a:r>
              <a:rPr lang="en-US" altLang="ko-KR" sz="2200" dirty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en-US" altLang="ko-KR" sz="2200" dirty="0" smtClean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perates advisory </a:t>
            </a:r>
          </a:p>
          <a:p>
            <a:pPr lvl="1" indent="0">
              <a:lnSpc>
                <a:spcPct val="100000"/>
              </a:lnSpc>
              <a:buNone/>
            </a:pPr>
            <a:r>
              <a:rPr lang="en-US" altLang="ko-KR" sz="2200" dirty="0" smtClean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  programs including consulting, training, marketing and </a:t>
            </a:r>
          </a:p>
          <a:p>
            <a:pPr lvl="1" indent="0">
              <a:lnSpc>
                <a:spcPct val="100000"/>
              </a:lnSpc>
              <a:buNone/>
            </a:pPr>
            <a:r>
              <a:rPr lang="en-US" altLang="ko-KR" sz="2200" dirty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200" dirty="0" smtClean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 global cooperation programs to enhance global </a:t>
            </a:r>
          </a:p>
          <a:p>
            <a:pPr lvl="1" indent="0">
              <a:lnSpc>
                <a:spcPct val="100000"/>
              </a:lnSpc>
              <a:buNone/>
            </a:pPr>
            <a:r>
              <a:rPr lang="en-US" altLang="ko-KR" sz="2200" dirty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200" dirty="0" smtClean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 competitiveness.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altLang="ko-KR" sz="2200" dirty="0" smtClean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Government funded financial institutions: KDB, </a:t>
            </a:r>
          </a:p>
          <a:p>
            <a:pPr lvl="1" indent="0">
              <a:lnSpc>
                <a:spcPct val="100000"/>
              </a:lnSpc>
              <a:buNone/>
            </a:pPr>
            <a:r>
              <a:rPr lang="en-US" altLang="ko-KR" sz="2200" dirty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200" dirty="0" smtClean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Korea Exim Bank,  Korea Credit Guarantee Fund, </a:t>
            </a:r>
          </a:p>
          <a:p>
            <a:pPr lvl="1" indent="0">
              <a:lnSpc>
                <a:spcPct val="100000"/>
              </a:lnSpc>
              <a:buNone/>
            </a:pPr>
            <a:r>
              <a:rPr lang="en-US" altLang="ko-KR" sz="2200" dirty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200" dirty="0" smtClean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Korea </a:t>
            </a:r>
            <a:r>
              <a:rPr lang="en-US" altLang="ko-KR" sz="2200" dirty="0" smtClean="0">
                <a:latin typeface="Book Antiqua" panose="02040602050305030304" pitchFamily="18" charset="0"/>
                <a:cs typeface="Verdana" panose="020B0604030504040204" pitchFamily="34" charset="0"/>
              </a:rPr>
              <a:t>Technology Finance Corporation,</a:t>
            </a:r>
          </a:p>
          <a:p>
            <a:pPr lvl="1" indent="0">
              <a:lnSpc>
                <a:spcPct val="100000"/>
              </a:lnSpc>
              <a:buNone/>
            </a:pPr>
            <a:r>
              <a:rPr lang="en-US" altLang="ko-KR" sz="2200" dirty="0">
                <a:latin typeface="Book Antiqua" panose="02040602050305030304" pitchFamily="18" charset="0"/>
                <a:cs typeface="Verdana" panose="020B0604030504040204" pitchFamily="34" charset="0"/>
              </a:rPr>
              <a:t> </a:t>
            </a:r>
            <a:r>
              <a:rPr lang="en-US" altLang="ko-KR" sz="2200" dirty="0" smtClean="0">
                <a:latin typeface="Book Antiqua" panose="02040602050305030304" pitchFamily="18" charset="0"/>
                <a:cs typeface="Verdana" panose="020B0604030504040204" pitchFamily="34" charset="0"/>
              </a:rPr>
              <a:t>  Korea Venture Investment Corporation</a:t>
            </a:r>
          </a:p>
          <a:p>
            <a:pPr indent="0">
              <a:buNone/>
            </a:pPr>
            <a:endParaRPr lang="ko-KR" altLang="en-US" sz="2200" dirty="0">
              <a:latin typeface="Book Antiqua" panose="02040602050305030304" pitchFamily="18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1171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539262" y="188640"/>
            <a:ext cx="6804000" cy="542925"/>
          </a:xfrm>
          <a:prstGeom prst="roundRect">
            <a:avLst>
              <a:gd name="adj" fmla="val 11745"/>
            </a:avLst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marL="171450" indent="-171450" eaLnBrk="0" hangingPunct="0">
              <a:spcBef>
                <a:spcPct val="20000"/>
              </a:spcBef>
              <a:buClr>
                <a:schemeClr val="accent1"/>
              </a:buClr>
              <a:buChar char="•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Char char="–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–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»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latinLnBrk="0" hangingPunct="1">
              <a:lnSpc>
                <a:spcPct val="90000"/>
              </a:lnSpc>
              <a:spcBef>
                <a:spcPct val="50000"/>
              </a:spcBef>
              <a:buClrTx/>
              <a:buSzPct val="130000"/>
              <a:buFontTx/>
              <a:buNone/>
            </a:pPr>
            <a:endParaRPr kumimoji="0" lang="ko-KR" altLang="en-US" sz="2800" dirty="0">
              <a:solidFill>
                <a:srgbClr val="FFFFCC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Verdana" panose="020B0604030504040204" pitchFamily="34" charset="0"/>
                <a:cs typeface="Verdana" panose="020B0604030504040204" pitchFamily="34" charset="0"/>
              </a:rPr>
              <a:t>What to do</a:t>
            </a:r>
            <a:r>
              <a:rPr lang="ko-KR" altLang="en-US" sz="2800" dirty="0" smtClean="0"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ko-KR" altLang="en-US" sz="2800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41995" y="1340768"/>
            <a:ext cx="8640960" cy="4824536"/>
          </a:xfrm>
        </p:spPr>
        <p:txBody>
          <a:bodyPr/>
          <a:lstStyle/>
          <a:p>
            <a:r>
              <a:rPr lang="en-US" altLang="ko-KR" sz="2400" dirty="0" smtClean="0"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200" dirty="0" smtClean="0">
                <a:latin typeface="Book Antiqua" panose="02040602050305030304" pitchFamily="18" charset="0"/>
                <a:cs typeface="Verdana" panose="020B0604030504040204" pitchFamily="34" charset="0"/>
              </a:rPr>
              <a:t>We introduce the government policies and programs to  </a:t>
            </a:r>
          </a:p>
          <a:p>
            <a:pPr indent="0">
              <a:buNone/>
            </a:pPr>
            <a:r>
              <a:rPr lang="en-US" altLang="ko-KR" sz="2200" dirty="0" smtClean="0">
                <a:latin typeface="Book Antiqua" panose="02040602050305030304" pitchFamily="18" charset="0"/>
                <a:cs typeface="Verdana" panose="020B0604030504040204" pitchFamily="34" charset="0"/>
              </a:rPr>
              <a:t>     support SMEs in Korea (focusing on financial policies and</a:t>
            </a:r>
          </a:p>
          <a:p>
            <a:pPr indent="0">
              <a:buNone/>
            </a:pPr>
            <a:r>
              <a:rPr lang="en-US" altLang="ko-KR" sz="2200" dirty="0">
                <a:latin typeface="Book Antiqua" panose="02040602050305030304" pitchFamily="18" charset="0"/>
                <a:cs typeface="Verdana" panose="020B0604030504040204" pitchFamily="34" charset="0"/>
              </a:rPr>
              <a:t> </a:t>
            </a:r>
            <a:r>
              <a:rPr lang="en-US" altLang="ko-KR" sz="2200" dirty="0" smtClean="0">
                <a:latin typeface="Book Antiqua" panose="02040602050305030304" pitchFamily="18" charset="0"/>
                <a:cs typeface="Verdana" panose="020B0604030504040204" pitchFamily="34" charset="0"/>
              </a:rPr>
              <a:t>    </a:t>
            </a:r>
            <a:r>
              <a:rPr lang="en-US" altLang="ko-KR" sz="2200" dirty="0" smtClean="0">
                <a:latin typeface="Book Antiqua" panose="02040602050305030304" pitchFamily="18" charset="0"/>
                <a:cs typeface="Verdana" panose="020B0604030504040204" pitchFamily="34" charset="0"/>
              </a:rPr>
              <a:t>programs)</a:t>
            </a:r>
            <a:endParaRPr lang="en-US" altLang="ko-KR" sz="2200" dirty="0" smtClean="0">
              <a:latin typeface="Book Antiqua" panose="02040602050305030304" pitchFamily="18" charset="0"/>
              <a:cs typeface="Verdana" panose="020B0604030504040204" pitchFamily="34" charset="0"/>
            </a:endParaRPr>
          </a:p>
          <a:p>
            <a:r>
              <a:rPr lang="en-US" altLang="ko-KR" sz="2200" dirty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200" dirty="0" smtClean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We explain and exchange </a:t>
            </a:r>
            <a:r>
              <a:rPr lang="en-US" altLang="ko-KR" sz="2200" dirty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altLang="ko-KR" sz="2200" dirty="0" smtClean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lessons learned from </a:t>
            </a:r>
          </a:p>
          <a:p>
            <a:pPr indent="0">
              <a:buNone/>
            </a:pPr>
            <a:r>
              <a:rPr lang="en-US" altLang="ko-KR" sz="2200" dirty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200" dirty="0" smtClean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US" altLang="ko-KR" sz="2200" dirty="0" smtClean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Korean experience </a:t>
            </a:r>
            <a:endParaRPr lang="en-US" altLang="ko-KR" sz="2200" dirty="0" smtClean="0">
              <a:latin typeface="Book Antiqua" panose="020406020503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ko-KR" sz="2200" dirty="0" smtClean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We try </a:t>
            </a:r>
            <a:r>
              <a:rPr lang="en-US" altLang="ko-KR" sz="2200" dirty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to identify necessary steps to foster </a:t>
            </a:r>
            <a:r>
              <a:rPr lang="en-US" altLang="ko-KR" sz="2200" dirty="0" smtClean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SMEs in </a:t>
            </a:r>
          </a:p>
          <a:p>
            <a:pPr indent="0">
              <a:buNone/>
            </a:pPr>
            <a:r>
              <a:rPr lang="en-US" altLang="ko-KR" sz="2200" dirty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200" dirty="0" smtClean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 Bulgaria.</a:t>
            </a:r>
            <a:endParaRPr lang="ko-KR" altLang="en-US" sz="2200" dirty="0">
              <a:latin typeface="Book Antiqua" panose="02040602050305030304" pitchFamily="18" charset="0"/>
              <a:cs typeface="Verdana" panose="020B0604030504040204" pitchFamily="34" charset="0"/>
            </a:endParaRPr>
          </a:p>
          <a:p>
            <a:endParaRPr lang="ko-KR" altLang="en-US" sz="2400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177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33595</TotalTime>
  <Words>304</Words>
  <Application>Microsoft Office PowerPoint</Application>
  <PresentationFormat>화면 슬라이드 쇼(4:3)</PresentationFormat>
  <Paragraphs>55</Paragraphs>
  <Slides>7</Slides>
  <Notes>7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1_Office 테마</vt:lpstr>
      <vt:lpstr>2016/17 Knowledge Sharing Program with Bulgaria   Promotion of Bulgarian Small and Medium Enterprises   </vt:lpstr>
      <vt:lpstr>Background </vt:lpstr>
      <vt:lpstr>SMEs vs. Large corporations in Korea</vt:lpstr>
      <vt:lpstr>SMEs in Bulgaria </vt:lpstr>
      <vt:lpstr>Bulgaria’s SBA performance </vt:lpstr>
      <vt:lpstr>Public institutions for SMEs in Korea </vt:lpstr>
      <vt:lpstr>What to do </vt:lpstr>
    </vt:vector>
  </TitlesOfParts>
  <Company>koscom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check</dc:creator>
  <cp:lastModifiedBy>user</cp:lastModifiedBy>
  <cp:revision>5944</cp:revision>
  <cp:lastPrinted>2015-11-02T03:09:26Z</cp:lastPrinted>
  <dcterms:created xsi:type="dcterms:W3CDTF">2009-12-12T07:08:34Z</dcterms:created>
  <dcterms:modified xsi:type="dcterms:W3CDTF">2016-08-28T19:42:36Z</dcterms:modified>
</cp:coreProperties>
</file>